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5"/>
  </p:notesMasterIdLst>
  <p:sldIdLst>
    <p:sldId id="337" r:id="rId3"/>
    <p:sldId id="257" r:id="rId4"/>
    <p:sldId id="331" r:id="rId5"/>
    <p:sldId id="332" r:id="rId6"/>
    <p:sldId id="333" r:id="rId7"/>
    <p:sldId id="334" r:id="rId8"/>
    <p:sldId id="336" r:id="rId9"/>
    <p:sldId id="338" r:id="rId10"/>
    <p:sldId id="260" r:id="rId11"/>
    <p:sldId id="342" r:id="rId12"/>
    <p:sldId id="343" r:id="rId13"/>
    <p:sldId id="344" r:id="rId14"/>
    <p:sldId id="345" r:id="rId15"/>
    <p:sldId id="346" r:id="rId16"/>
    <p:sldId id="347" r:id="rId17"/>
    <p:sldId id="349" r:id="rId18"/>
    <p:sldId id="350" r:id="rId19"/>
    <p:sldId id="352" r:id="rId20"/>
    <p:sldId id="353" r:id="rId21"/>
    <p:sldId id="354" r:id="rId22"/>
    <p:sldId id="355" r:id="rId23"/>
    <p:sldId id="358" r:id="rId24"/>
    <p:sldId id="359" r:id="rId25"/>
    <p:sldId id="351" r:id="rId26"/>
    <p:sldId id="356" r:id="rId27"/>
    <p:sldId id="362" r:id="rId28"/>
    <p:sldId id="357" r:id="rId29"/>
    <p:sldId id="363" r:id="rId30"/>
    <p:sldId id="360" r:id="rId31"/>
    <p:sldId id="364" r:id="rId32"/>
    <p:sldId id="365" r:id="rId33"/>
    <p:sldId id="366" r:id="rId34"/>
    <p:sldId id="361" r:id="rId35"/>
    <p:sldId id="367" r:id="rId36"/>
    <p:sldId id="368" r:id="rId37"/>
    <p:sldId id="372" r:id="rId38"/>
    <p:sldId id="369" r:id="rId39"/>
    <p:sldId id="370" r:id="rId40"/>
    <p:sldId id="373" r:id="rId41"/>
    <p:sldId id="371" r:id="rId42"/>
    <p:sldId id="374" r:id="rId43"/>
    <p:sldId id="375" r:id="rId44"/>
    <p:sldId id="376" r:id="rId45"/>
    <p:sldId id="379" r:id="rId46"/>
    <p:sldId id="381" r:id="rId47"/>
    <p:sldId id="377" r:id="rId48"/>
    <p:sldId id="380" r:id="rId49"/>
    <p:sldId id="382" r:id="rId50"/>
    <p:sldId id="383" r:id="rId51"/>
    <p:sldId id="384" r:id="rId52"/>
    <p:sldId id="385" r:id="rId53"/>
    <p:sldId id="387" r:id="rId54"/>
    <p:sldId id="388" r:id="rId55"/>
    <p:sldId id="386" r:id="rId56"/>
    <p:sldId id="389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19" r:id="rId69"/>
    <p:sldId id="420" r:id="rId70"/>
    <p:sldId id="421" r:id="rId71"/>
    <p:sldId id="403" r:id="rId72"/>
    <p:sldId id="423" r:id="rId73"/>
    <p:sldId id="422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03" autoAdjust="0"/>
    <p:restoredTop sz="94660"/>
  </p:normalViewPr>
  <p:slideViewPr>
    <p:cSldViewPr snapToGrid="0">
      <p:cViewPr varScale="1">
        <p:scale>
          <a:sx n="53" d="100"/>
          <a:sy n="53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1391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6284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51797721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38790938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7177551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79754402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231814363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7663804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  <a:lvl2pPr>
              <a:defRPr>
                <a:latin typeface="+mn-lt"/>
                <a:ea typeface="+mn-ea"/>
                <a:cs typeface="+mn-cs"/>
                <a:sym typeface="Gill Sans Light"/>
              </a:defRPr>
            </a:lvl2pPr>
            <a:lvl3pPr>
              <a:defRPr>
                <a:latin typeface="+mn-lt"/>
                <a:ea typeface="+mn-ea"/>
                <a:cs typeface="+mn-cs"/>
                <a:sym typeface="Gill Sans Light"/>
              </a:defRPr>
            </a:lvl3pPr>
            <a:lvl4pPr>
              <a:defRPr>
                <a:latin typeface="+mn-lt"/>
                <a:ea typeface="+mn-ea"/>
                <a:cs typeface="+mn-cs"/>
                <a:sym typeface="Gill Sans Light"/>
              </a:defRPr>
            </a:lvl4pPr>
            <a:lvl5pPr>
              <a:defRPr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6955456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5149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83148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4543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077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146666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4131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indent="228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indent="457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indent="685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indent="9144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indent="11430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indent="1371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indent="1600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indent="1828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Tipo de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aplicaciones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07717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04850" y="1866900"/>
            <a:ext cx="11715750" cy="734695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5700" b="1" dirty="0" smtClean="0">
                <a:solidFill>
                  <a:srgbClr val="535353"/>
                </a:solidFill>
              </a:rPr>
              <a:t>La web</a:t>
            </a:r>
            <a:endParaRPr lang="es-AR" sz="2300" b="1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4600" dirty="0" smtClean="0">
                <a:solidFill>
                  <a:srgbClr val="535353"/>
                </a:solidFill>
              </a:rPr>
              <a:t>Es el </a:t>
            </a:r>
            <a:r>
              <a:rPr lang="es-AR" sz="4600" dirty="0" smtClean="0">
                <a:solidFill>
                  <a:srgbClr val="535353"/>
                </a:solidFill>
              </a:rPr>
              <a:t>sistema que facilita y define la forma de acceso a los distintos recursos a través de internet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4600" dirty="0" smtClean="0">
                <a:solidFill>
                  <a:srgbClr val="535353"/>
                </a:solidFill>
              </a:rPr>
              <a:t>Se basa en el protocolo HTTP que expresa la manera en que se accede a la información, permitiendo la consulta remota de archivos de hipertexto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4600" dirty="0" smtClean="0">
                <a:solidFill>
                  <a:srgbClr val="535353"/>
                </a:solidFill>
              </a:rPr>
              <a:t>Utiliza Internet como medio de </a:t>
            </a:r>
            <a:br>
              <a:rPr lang="es-AR" sz="4600" dirty="0" smtClean="0">
                <a:solidFill>
                  <a:srgbClr val="535353"/>
                </a:solidFill>
              </a:rPr>
            </a:br>
            <a:r>
              <a:rPr lang="es-AR" sz="4600" dirty="0" smtClean="0">
                <a:solidFill>
                  <a:srgbClr val="535353"/>
                </a:solidFill>
              </a:rPr>
              <a:t>conexión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4600" dirty="0" smtClean="0">
                <a:solidFill>
                  <a:srgbClr val="535353"/>
                </a:solidFill>
              </a:rPr>
              <a:t>Funciona bajo el modelo cliente-</a:t>
            </a:r>
            <a:br>
              <a:rPr lang="es-AR" sz="4600" dirty="0" smtClean="0">
                <a:solidFill>
                  <a:srgbClr val="535353"/>
                </a:solidFill>
              </a:rPr>
            </a:br>
            <a:r>
              <a:rPr lang="es-AR" sz="4600" dirty="0" smtClean="0">
                <a:solidFill>
                  <a:srgbClr val="535353"/>
                </a:solidFill>
              </a:rPr>
              <a:t>servidor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Internet Vs. La web</a:t>
            </a:r>
            <a:endParaRPr lang="es-AR" sz="5400" dirty="0"/>
          </a:p>
        </p:txBody>
      </p:sp>
      <p:pic>
        <p:nvPicPr>
          <p:cNvPr id="2050" name="Picture 2" descr="http://websurf.es/wp-content/uploads/2015/02/wwwonlin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1" y="5962650"/>
            <a:ext cx="52006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565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 consorcio internacional creado para fomentar el crecimiento de la web, mediante el desarrollo de protocolos y estándares.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/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objetivo es lograr la accesibilidad, internalización e independencia de dispositivos, es decir que el acceso a la web sea posible desde desde cualquier lugar, momento y bajo la utilización de cualquier dispositivo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W3C</a:t>
            </a:r>
            <a:endParaRPr lang="es-AR" sz="5400" dirty="0"/>
          </a:p>
        </p:txBody>
      </p:sp>
      <p:pic>
        <p:nvPicPr>
          <p:cNvPr id="4098" name="Picture 2" descr="https://fjph32html.files.wordpress.com/2015/03/ronakweb-com-w3c-html-css-valid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7" y="7518400"/>
            <a:ext cx="5013325" cy="189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4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39775" y="1765300"/>
            <a:ext cx="9070975" cy="4152900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rgbClr val="000000"/>
                </a:solidFill>
              </a:rPr>
              <a:t>Este modelo describe el proceso de interacción entre una computadora local (cliente) con una computadora remota (servidor)</a:t>
            </a:r>
            <a:endParaRPr lang="es-AR" sz="32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Modelo cliente - servidor</a:t>
            </a:r>
            <a:endParaRPr lang="es-AR" sz="5400" dirty="0"/>
          </a:p>
        </p:txBody>
      </p:sp>
      <p:pic>
        <p:nvPicPr>
          <p:cNvPr id="1026" name="Picture 2" descr="https://upload.wikimedia.org/wikipedia/commons/thumb/1/1c/Cliente-Servidor.png/444px-Cliente-Servi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009773"/>
            <a:ext cx="6264275" cy="35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46"/>
          <p:cNvSpPr txBox="1">
            <a:spLocks/>
          </p:cNvSpPr>
          <p:nvPr/>
        </p:nvSpPr>
        <p:spPr>
          <a:xfrm>
            <a:off x="739775" y="5696863"/>
            <a:ext cx="11604625" cy="373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1" anchor="ctr">
            <a:normAutofit/>
          </a:bodyPr>
          <a:lstStyle>
            <a:lvl1pPr marL="0" indent="0" algn="ctr" defTabSz="584200">
              <a:lnSpc>
                <a:spcPct val="120000"/>
              </a:lnSpc>
              <a:spcBef>
                <a:spcPts val="4600"/>
              </a:spcBef>
              <a:buSzTx/>
              <a:buNone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10414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15621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20828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26035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marL="31242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marL="36449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marL="41656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marL="46863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 smtClean="0"/>
              <a:t>Es un sistema en el cual existen clientes que realizan peticiones a un servidor, el cual procesa dicho requerimiento y retorna los resultados al cliente apropiado</a:t>
            </a:r>
            <a:br>
              <a:rPr lang="es-AR" sz="3200" dirty="0" smtClean="0"/>
            </a:br>
            <a:r>
              <a:rPr lang="es-AR" sz="1800" dirty="0" smtClean="0"/>
              <a:t/>
            </a:r>
            <a:br>
              <a:rPr lang="es-AR" sz="1800" dirty="0" smtClean="0"/>
            </a:br>
            <a:r>
              <a:rPr lang="es-AR" sz="3200" dirty="0" smtClean="0"/>
              <a:t>La comunicación entre los clientes y el servidor se dan a través de una red</a:t>
            </a:r>
          </a:p>
        </p:txBody>
      </p:sp>
    </p:spTree>
    <p:extLst>
      <p:ext uri="{BB962C8B-B14F-4D97-AF65-F5344CB8AC3E}">
        <p14:creationId xmlns:p14="http://schemas.microsoft.com/office/powerpoint/2010/main" val="2974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49911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900" b="1" dirty="0" smtClean="0">
                <a:solidFill>
                  <a:srgbClr val="535353"/>
                </a:solidFill>
              </a:rPr>
              <a:t>Cliente Web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cliente es un programa que se ejecuta en la computadora de un usuario que solicita a un servidor web el envío de páginas de hipertexto (páginas web), que se transfieren bajo el protocolo HTTP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Una vez enviada la solicitud se queda esperando una respuesta del servidor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Participa activamente en el establecimiento de las conexiones para iniciar la comunicación con el servidor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Modelo cliente - servidor</a:t>
            </a:r>
            <a:endParaRPr lang="es-AR" sz="5400" dirty="0"/>
          </a:p>
        </p:txBody>
      </p:sp>
      <p:pic>
        <p:nvPicPr>
          <p:cNvPr id="2050" name="Picture 2" descr="http://diymakers.es/wp-content/uploads/2014/01/SER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7072312"/>
            <a:ext cx="7521575" cy="23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0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rgbClr val="535353"/>
                </a:solidFill>
              </a:rPr>
              <a:t>Servidor web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rgbClr val="535353"/>
                </a:solidFill>
              </a:rPr>
              <a:t>Es un ordenador lo suficientemente grande para alojar millones de sitios web, que tiene en ejecución programas de software que están permanentemente “escuchando” y “respondiendo” peticiones realizadas por clientes web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rgbClr val="535353"/>
                </a:solidFill>
              </a:rPr>
              <a:t>El servidor comienza su ejecución </a:t>
            </a:r>
            <a:br>
              <a:rPr lang="es-AR" sz="3200" dirty="0" smtClean="0">
                <a:solidFill>
                  <a:srgbClr val="535353"/>
                </a:solidFill>
              </a:rPr>
            </a:br>
            <a:r>
              <a:rPr lang="es-AR" sz="3200" dirty="0" smtClean="0">
                <a:solidFill>
                  <a:srgbClr val="535353"/>
                </a:solidFill>
              </a:rPr>
              <a:t>antes de comenzar la interacción con </a:t>
            </a:r>
            <a:br>
              <a:rPr lang="es-AR" sz="3200" dirty="0" smtClean="0">
                <a:solidFill>
                  <a:srgbClr val="535353"/>
                </a:solidFill>
              </a:rPr>
            </a:br>
            <a:r>
              <a:rPr lang="es-AR" sz="3200" dirty="0" smtClean="0">
                <a:solidFill>
                  <a:srgbClr val="535353"/>
                </a:solidFill>
              </a:rPr>
              <a:t>el cliente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rgbClr val="535353"/>
                </a:solidFill>
              </a:rPr>
              <a:t>Generalmente se conecta con </a:t>
            </a:r>
            <a:br>
              <a:rPr lang="es-AR" sz="3200" dirty="0" smtClean="0">
                <a:solidFill>
                  <a:srgbClr val="535353"/>
                </a:solidFill>
              </a:rPr>
            </a:br>
            <a:r>
              <a:rPr lang="es-AR" sz="3200" dirty="0" smtClean="0">
                <a:solidFill>
                  <a:srgbClr val="535353"/>
                </a:solidFill>
              </a:rPr>
              <a:t>múltiples usuarios al mismo tiempo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Modelo cliente - servidor</a:t>
            </a:r>
            <a:endParaRPr lang="es-AR" sz="5400" dirty="0"/>
          </a:p>
        </p:txBody>
      </p:sp>
      <p:pic>
        <p:nvPicPr>
          <p:cNvPr id="5122" name="Picture 2" descr="http://www.netclick.mx/wp-content/uploads/2013/02/Servidores-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66" y="5806122"/>
            <a:ext cx="3812921" cy="30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657572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Cada servidor se encuentra identificado por una dirección IP única</a:t>
            </a:r>
            <a:endParaRPr lang="es-AR" sz="3600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Como la dirección IP es un número difícil de recordar para cualquier usuario, cada una se corresponde con un nombre de dominio más fácil de recordar</a:t>
            </a:r>
            <a:endParaRPr lang="es-AR" sz="3600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Servicios DNS – traducen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nombre de dominio en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una dirección IP, y viceversa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Modelo cliente - servidor</a:t>
            </a:r>
            <a:endParaRPr lang="es-AR" sz="5400" dirty="0"/>
          </a:p>
        </p:txBody>
      </p:sp>
      <p:pic>
        <p:nvPicPr>
          <p:cNvPr id="3074" name="Picture 2" descr="http://www.browsercheck.pcwelt.de/sites/default/files/dokumentation/images/ip_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b="32666"/>
          <a:stretch/>
        </p:blipFill>
        <p:spPr bwMode="auto">
          <a:xfrm>
            <a:off x="5145087" y="3089022"/>
            <a:ext cx="2714625" cy="7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geekland.eu/wp-content/uploads/2013/05/mejor-servidor-d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6297819"/>
            <a:ext cx="5191125" cy="311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6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la aplicación (cliente) que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permite buscar y mostrar un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sitio web a los usuarios</a:t>
            </a:r>
            <a:endParaRPr lang="es-AR" sz="3600" dirty="0" smtClean="0"/>
          </a:p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el encargado de solicitar al servidor web los recursos elegidos por el usuario, y de interpretar y mostrar el contenido al usuario en una ventana, una vez que recibe la respuesta del servidor</a:t>
            </a:r>
          </a:p>
          <a:p>
            <a:pPr lvl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Los recursos solicitados pueden ser documentos de hipertexto HTML, PDF, imágenes y objetos de otro tipo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Navegador</a:t>
            </a:r>
            <a:endParaRPr lang="es-AR" sz="5400" dirty="0"/>
          </a:p>
        </p:txBody>
      </p:sp>
      <p:pic>
        <p:nvPicPr>
          <p:cNvPr id="6146" name="Picture 2" descr="http://mamweb.com.br/wp-content/uploads/2015/07/historia_de_los_buscado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84" y="2276064"/>
            <a:ext cx="5502791" cy="24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16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2003520"/>
            <a:ext cx="11715750" cy="7429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forma en que se interpretan y muestran los archivos HTML se define en las especificaciones de HTML y CSS establecidas por la organización de estándares de Internet, la W3C</a:t>
            </a:r>
            <a:endParaRPr lang="es-AR" sz="3600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URL permite identificar el recurso que el usuario desea acceder desde el navegador. Existe una URL única para cada recurso que conforma un sitio web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navegador es quien inicia la comunicación con el servidor web en el que está alojado el sitio que el usuario desea visitar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Para ello, se requiere que el usuario conozca el nombre de dominio del servidor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Navegador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22029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Navegador</a:t>
            </a:r>
            <a:endParaRPr lang="es-AR" sz="5400" dirty="0"/>
          </a:p>
        </p:txBody>
      </p:sp>
      <p:pic>
        <p:nvPicPr>
          <p:cNvPr id="8194" name="Picture 2" descr="http://www.mikuin.com/blog/wp-content/uploads/web-browsers-604x2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74" y="3694175"/>
            <a:ext cx="10379075" cy="463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5215" y="2641981"/>
            <a:ext cx="138499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Opera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93774" y="2364982"/>
            <a:ext cx="153888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Mozilla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Firefox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2081" y="2364982"/>
            <a:ext cx="174406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Google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Chrome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86867" y="2641981"/>
            <a:ext cx="1308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Safira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8258" y="2364982"/>
            <a:ext cx="18210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Internet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dirty="0" smtClean="0"/>
              <a:t>Explorer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252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44132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 sitio de la web que contiene documentos que se encuentran organizados lógica y jerárquicamente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Para acceder a cada uno de los documentos que forman parte del sitio web, lo hacemos mediante la URL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URL está conformada por: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Sitio web</a:t>
            </a:r>
            <a:endParaRPr lang="es-AR" sz="5400" dirty="0"/>
          </a:p>
        </p:txBody>
      </p:sp>
      <p:pic>
        <p:nvPicPr>
          <p:cNvPr id="13314" name="Picture 2" descr="https://alumnoitmh.files.wordpress.com/2013/03/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6824662"/>
            <a:ext cx="894397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521839" y="1943100"/>
            <a:ext cx="12293600" cy="1419592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900" b="1" cap="all" dirty="0">
                <a:solidFill>
                  <a:srgbClr val="EB3D44"/>
                </a:solidFill>
              </a:rPr>
              <a:t>web</a:t>
            </a:r>
            <a:r>
              <a:rPr sz="7200" cap="all" dirty="0">
                <a:solidFill>
                  <a:srgbClr val="535353"/>
                </a:solidFill>
              </a:rPr>
              <a:t> </a:t>
            </a:r>
            <a:r>
              <a:rPr sz="7200" cap="all" dirty="0" err="1">
                <a:solidFill>
                  <a:srgbClr val="535353"/>
                </a:solidFill>
              </a:rPr>
              <a:t>móvil</a:t>
            </a:r>
            <a:endParaRPr sz="7200" cap="all" dirty="0">
              <a:solidFill>
                <a:srgbClr val="535353"/>
              </a:solidFill>
            </a:endParaRPr>
          </a:p>
        </p:txBody>
      </p:sp>
      <p:pic>
        <p:nvPicPr>
          <p:cNvPr id="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7362" y="5444351"/>
            <a:ext cx="5721615" cy="43299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39"/>
          <p:cNvGrpSpPr/>
          <p:nvPr/>
        </p:nvGrpSpPr>
        <p:grpSpPr>
          <a:xfrm>
            <a:off x="-71082" y="5444351"/>
            <a:ext cx="5721615" cy="4329908"/>
            <a:chOff x="-132" y="0"/>
            <a:chExt cx="5721614" cy="4329906"/>
          </a:xfrm>
        </p:grpSpPr>
        <p:pic>
          <p:nvPicPr>
            <p:cNvPr id="5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-133" y="0"/>
              <a:ext cx="5721615" cy="4329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Captura de pantalla 2014-02-08 a la(s) 21.10.3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92481" y="676082"/>
              <a:ext cx="1690237" cy="2551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" name="Captura de pantalla 2014-02-08 a la(s) 21.10.1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4575" y="6143700"/>
            <a:ext cx="1690237" cy="250459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41"/>
          <p:cNvSpPr/>
          <p:nvPr/>
        </p:nvSpPr>
        <p:spPr>
          <a:xfrm>
            <a:off x="2571238" y="3991342"/>
            <a:ext cx="339082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535353"/>
                </a:solidFill>
              </a:rPr>
              <a:t>Versión</a:t>
            </a:r>
            <a:r>
              <a:rPr sz="3600" dirty="0">
                <a:solidFill>
                  <a:srgbClr val="535353"/>
                </a:solidFill>
              </a:rPr>
              <a:t> </a:t>
            </a:r>
            <a:r>
              <a:rPr sz="3600" dirty="0" err="1">
                <a:solidFill>
                  <a:srgbClr val="535353"/>
                </a:solidFill>
              </a:rPr>
              <a:t>móvil</a:t>
            </a:r>
            <a:r>
              <a:rPr sz="3600" dirty="0">
                <a:solidFill>
                  <a:srgbClr val="535353"/>
                </a:solidFill>
              </a:rPr>
              <a:t> de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1670CC"/>
                </a:solidFill>
              </a:rPr>
              <a:t>DESPEGAR</a:t>
            </a:r>
          </a:p>
        </p:txBody>
      </p:sp>
      <p:sp>
        <p:nvSpPr>
          <p:cNvPr id="9" name="Shape 342"/>
          <p:cNvSpPr/>
          <p:nvPr/>
        </p:nvSpPr>
        <p:spPr>
          <a:xfrm>
            <a:off x="6854280" y="3991342"/>
            <a:ext cx="339082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Versión móvil de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2A0A8"/>
                </a:solidFill>
              </a:rPr>
              <a:t>OLÉ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790922"/>
            <a:ext cx="11715750" cy="7962678"/>
          </a:xfrm>
          <a:prstGeom prst="rect">
            <a:avLst/>
          </a:prstGeom>
        </p:spPr>
        <p:txBody>
          <a:bodyPr numCol="1">
            <a:normAutofit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la herramienta que permite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al usuario interactuar con las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páginas a través de enlaces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(hipervínculos) que te dirigen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a otras páginas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 esta manera se cambia el concepto de cómo leer la información de un documento web, ya que no se requiere leer secuencialmente sino que se puede saltar de una parte a otra del documento sin seguir un orden lógico, o acceder a otro documento.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1800" dirty="0" smtClean="0">
                <a:solidFill>
                  <a:srgbClr val="535353"/>
                </a:solidFill>
              </a:rPr>
              <a:t/>
            </a:r>
            <a:br>
              <a:rPr lang="es-AR" sz="18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Es la base funcional y estructural de la web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Hipertexto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1568" t="25055" r="48744" b="49285"/>
          <a:stretch/>
        </p:blipFill>
        <p:spPr bwMode="auto">
          <a:xfrm>
            <a:off x="7238999" y="1866900"/>
            <a:ext cx="5121275" cy="3714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15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24050"/>
            <a:ext cx="11715750" cy="74295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comunicación entre el navegador y el servidor web se da bajo el protocolo llamado HTTP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HTTP es el protocolo de transferencia de hipertexto, y su función radica en transferir los datos mediante el modelo de petición – respuesta entre el navegador y un servidor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Cada vez que un servidor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web recibe una petición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HTTP, éste le devuelve al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navegador el recurso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solicitado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Protocolo HTTP</a:t>
            </a:r>
            <a:endParaRPr lang="es-AR" sz="5400" dirty="0"/>
          </a:p>
        </p:txBody>
      </p:sp>
      <p:pic>
        <p:nvPicPr>
          <p:cNvPr id="1026" name="Picture 2" descr="http://roble.pntic.mec.es/jprp0006/tecnologia/bachillerato_tic/unidad01_navegadores/imagenes_navegador_buscador/htt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926534"/>
            <a:ext cx="5483225" cy="342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24050"/>
            <a:ext cx="11715750" cy="7429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Las peticiones del cliente al servidor se realizan del siguiente modo: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 usuario accede a una URL mediante el navegador, indicando el archivo de hipertexto que desea acceder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navegador decodifica la URL, separando las distintas partes e identificando: protocolo de acceso, dirección IP del servidor, el recurso requerido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abre una conexión TCP/IP con el servidor. 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realiza la petición indicando el tipo de operación (GET, POST)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servidor devuelve la respuesta al cliente: Código de estado de la petición, tipo de dato y el dato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cierra la conexión TCP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Protocolo HTTP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116391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1828800"/>
            <a:ext cx="11715750" cy="77914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900" dirty="0" smtClean="0">
                <a:solidFill>
                  <a:srgbClr val="535353"/>
                </a:solidFill>
              </a:rPr>
              <a:t>Se realizan cuatro </a:t>
            </a:r>
            <a:br>
              <a:rPr lang="es-AR" sz="3900" dirty="0" smtClean="0">
                <a:solidFill>
                  <a:srgbClr val="535353"/>
                </a:solidFill>
              </a:rPr>
            </a:br>
            <a:r>
              <a:rPr lang="es-AR" sz="3900" dirty="0" smtClean="0">
                <a:solidFill>
                  <a:srgbClr val="535353"/>
                </a:solidFill>
              </a:rPr>
              <a:t>peticiones entre el </a:t>
            </a:r>
            <a:br>
              <a:rPr lang="es-AR" sz="3900" dirty="0" smtClean="0">
                <a:solidFill>
                  <a:srgbClr val="535353"/>
                </a:solidFill>
              </a:rPr>
            </a:br>
            <a:r>
              <a:rPr lang="es-AR" sz="3900" dirty="0" smtClean="0">
                <a:solidFill>
                  <a:srgbClr val="535353"/>
                </a:solidFill>
              </a:rPr>
              <a:t>navegador y el servidor:</a:t>
            </a:r>
          </a:p>
          <a:p>
            <a:pPr marL="742950" lvl="0" indent="-742950" algn="l">
              <a:spcBef>
                <a:spcPts val="3000"/>
              </a:spcBef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500" dirty="0" smtClean="0">
                <a:solidFill>
                  <a:srgbClr val="535353"/>
                </a:solidFill>
              </a:rPr>
              <a:t>Documento HTML</a:t>
            </a:r>
          </a:p>
          <a:p>
            <a:pPr marL="742950" lvl="0" indent="-742950" algn="l">
              <a:spcBef>
                <a:spcPts val="3000"/>
              </a:spcBef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500" dirty="0" smtClean="0">
                <a:solidFill>
                  <a:srgbClr val="535353"/>
                </a:solidFill>
              </a:rPr>
              <a:t>Archivo con estilos CSS</a:t>
            </a:r>
          </a:p>
          <a:p>
            <a:pPr marL="742950" lvl="0" indent="-742950" algn="l">
              <a:spcBef>
                <a:spcPts val="3000"/>
              </a:spcBef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500" dirty="0" smtClean="0">
                <a:solidFill>
                  <a:srgbClr val="535353"/>
                </a:solidFill>
              </a:rPr>
              <a:t>Archivo JavaScript</a:t>
            </a:r>
          </a:p>
          <a:p>
            <a:pPr marL="742950" lvl="0" indent="-742950" algn="l">
              <a:spcBef>
                <a:spcPts val="3000"/>
              </a:spcBef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500" dirty="0" smtClean="0">
                <a:solidFill>
                  <a:srgbClr val="535353"/>
                </a:solidFill>
              </a:rPr>
              <a:t>Imagen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900" dirty="0" smtClean="0">
                <a:solidFill>
                  <a:srgbClr val="535353"/>
                </a:solidFill>
              </a:rPr>
              <a:t>Los mensajes HTTP enviados, los podemos ver desde el navegador Chrome desde “Chrome </a:t>
            </a:r>
            <a:r>
              <a:rPr lang="es-AR" sz="3900" dirty="0" err="1" smtClean="0">
                <a:solidFill>
                  <a:srgbClr val="535353"/>
                </a:solidFill>
              </a:rPr>
              <a:t>Developer</a:t>
            </a:r>
            <a:r>
              <a:rPr lang="es-AR" sz="3900" dirty="0" smtClean="0">
                <a:solidFill>
                  <a:srgbClr val="535353"/>
                </a:solidFill>
              </a:rPr>
              <a:t> Tools” en la </a:t>
            </a:r>
            <a:r>
              <a:rPr lang="es-AR" sz="3900" dirty="0" smtClean="0">
                <a:solidFill>
                  <a:srgbClr val="535353"/>
                </a:solidFill>
              </a:rPr>
              <a:t>pestaña </a:t>
            </a:r>
            <a:r>
              <a:rPr lang="es-AR" sz="3900" dirty="0" smtClean="0">
                <a:solidFill>
                  <a:srgbClr val="535353"/>
                </a:solidFill>
              </a:rPr>
              <a:t>“Network”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Protocolo HTTP</a:t>
            </a:r>
            <a:endParaRPr lang="es-AR" sz="5400" dirty="0"/>
          </a:p>
        </p:txBody>
      </p:sp>
      <p:pic>
        <p:nvPicPr>
          <p:cNvPr id="5" name="Picture 4" descr="Cómo carga una web 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3325" r="4105" b="3830"/>
          <a:stretch/>
        </p:blipFill>
        <p:spPr bwMode="auto">
          <a:xfrm>
            <a:off x="6153150" y="2038350"/>
            <a:ext cx="6207124" cy="541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3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Funcionamiento general</a:t>
            </a:r>
            <a:endParaRPr lang="es-AR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2102" y="1866900"/>
            <a:ext cx="3375199" cy="337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8" name="Picture 8" descr="http://www.softzone.es/app/uploads/2013/04/navegadores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03" y="1872179"/>
            <a:ext cx="3790581" cy="2446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encrypted-tbn2.gstatic.com/images?q=tbn:ANd9GcS9-x158l17lyOUv4kjgHCGxYGshWwNES6yHhbc0QsC_AaWPeMm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75" y="1881891"/>
            <a:ext cx="3565114" cy="236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encrypted-tbn0.gstatic.com/images?q=tbn:ANd9GcTYt81PZlXNWCWhYcGh2YT5nsbeB5-sbeWuyhxYSPTOs4PB0zM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315" y="4395256"/>
            <a:ext cx="2917674" cy="233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norfipc.com/img/articulos/cambiar-direccion-ip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79" y="4577709"/>
            <a:ext cx="3597122" cy="23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www.interxion.com/globalassets/global/whats-new/es_http_pictu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19" y="5563488"/>
            <a:ext cx="3358782" cy="223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viviendoentrepinguinos.files.wordpress.com/2011/11/midori.jpe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r="7120"/>
          <a:stretch/>
        </p:blipFill>
        <p:spPr bwMode="auto">
          <a:xfrm>
            <a:off x="8497824" y="7041869"/>
            <a:ext cx="4151376" cy="257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dn5.rootear.com/wp-content/blogs.dir/35/files/2014/07/servidorweb700x5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12" y="7239655"/>
            <a:ext cx="3305594" cy="236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288296" y="3487166"/>
            <a:ext cx="4026136" cy="6095746"/>
          </a:xfrm>
          <a:prstGeom prst="ellipse">
            <a:avLst/>
          </a:prstGeom>
          <a:solidFill>
            <a:srgbClr val="80878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Sitios web dinámicas</a:t>
            </a:r>
            <a:endParaRPr lang="es-AR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58" t="29391" r="64831" b="24954"/>
          <a:stretch/>
        </p:blipFill>
        <p:spPr>
          <a:xfrm>
            <a:off x="460375" y="5881417"/>
            <a:ext cx="2168525" cy="2055505"/>
          </a:xfrm>
          <a:prstGeom prst="rect">
            <a:avLst/>
          </a:prstGeom>
        </p:spPr>
      </p:pic>
      <p:pic>
        <p:nvPicPr>
          <p:cNvPr id="1028" name="Picture 4" descr="http://smr.iesharia.org/wiki/lib/exe/fetch.php/apw:ut1:imagenes:esquema_web_dinamic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0" b="73631"/>
          <a:stretch/>
        </p:blipFill>
        <p:spPr bwMode="auto">
          <a:xfrm>
            <a:off x="11190232" y="4701070"/>
            <a:ext cx="1625600" cy="11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smr.iesharia.org/wiki/lib/exe/fetch.php/apw:ut1:imagenes:esquema_web_dinamic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0" t="34806"/>
          <a:stretch/>
        </p:blipFill>
        <p:spPr bwMode="auto">
          <a:xfrm>
            <a:off x="11190232" y="6220491"/>
            <a:ext cx="1625600" cy="29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ftcdn.net/jpg/00/77/61/56/500_F_77615622_m39v7zb5juSIGIasRHHhRUr4yKFZNPx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5200" r="2561" b="3600"/>
          <a:stretch/>
        </p:blipFill>
        <p:spPr bwMode="auto">
          <a:xfrm>
            <a:off x="7723720" y="4025668"/>
            <a:ext cx="1128475" cy="10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awprint.net/images/news/1-4fac83467069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96" y="5349199"/>
            <a:ext cx="1666524" cy="83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edil.ukneeq.com/wp-content/uploads/2014/01/jsp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25" y="6505060"/>
            <a:ext cx="1022677" cy="11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Resultado de imagen para as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52" t="18889" r="6414" b="26667"/>
          <a:stretch/>
        </p:blipFill>
        <p:spPr>
          <a:xfrm>
            <a:off x="7278308" y="8044493"/>
            <a:ext cx="2019300" cy="933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0228" t="30157" r="2248" b="24702"/>
          <a:stretch/>
        </p:blipFill>
        <p:spPr>
          <a:xfrm>
            <a:off x="3504700" y="5866180"/>
            <a:ext cx="1907796" cy="2085977"/>
          </a:xfrm>
          <a:prstGeom prst="rect">
            <a:avLst/>
          </a:prstGeom>
        </p:spPr>
      </p:pic>
      <p:pic>
        <p:nvPicPr>
          <p:cNvPr id="15" name="Picture 4" descr="http://smr.iesharia.org/wiki/lib/exe/fetch.php/apw:ut1:imagenes:esquema_web_dinamic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0" t="56768" r="17798" b="29059"/>
          <a:stretch/>
        </p:blipFill>
        <p:spPr bwMode="auto">
          <a:xfrm>
            <a:off x="11190232" y="6312105"/>
            <a:ext cx="326299" cy="14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smr.iesharia.org/wiki/lib/exe/fetch.php/apw:ut1:imagenes:esquema_web_dinamic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0" t="57174" b="32703"/>
          <a:stretch/>
        </p:blipFill>
        <p:spPr bwMode="auto">
          <a:xfrm>
            <a:off x="11190232" y="5807584"/>
            <a:ext cx="162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239" y="2622423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967" y="1649587"/>
            <a:ext cx="11697006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dirty="0" smtClean="0"/>
              <a:t>Cuando las páginas web tienen contenidos dinámicos, el</a:t>
            </a:r>
            <a:br>
              <a:rPr lang="es-AR" dirty="0" smtClean="0"/>
            </a:br>
            <a:r>
              <a:rPr lang="es-AR" dirty="0" smtClean="0"/>
              <a:t>funcionamiento no es tan lineal como el que vimos</a:t>
            </a:r>
            <a:br>
              <a:rPr lang="es-AR" dirty="0" smtClean="0"/>
            </a:br>
            <a:r>
              <a:rPr lang="es-AR" dirty="0" smtClean="0"/>
              <a:t>anteriormente, sino que pueden intervenir otros </a:t>
            </a:r>
            <a:br>
              <a:rPr lang="es-AR" dirty="0" smtClean="0"/>
            </a:br>
            <a:r>
              <a:rPr lang="es-AR" dirty="0" smtClean="0"/>
              <a:t>agentes del lado del servidor,</a:t>
            </a:r>
            <a:br>
              <a:rPr lang="es-AR" dirty="0" smtClean="0"/>
            </a:br>
            <a:r>
              <a:rPr lang="es-AR" dirty="0" smtClean="0"/>
              <a:t>que facilitan el acceso a los</a:t>
            </a:r>
            <a:br>
              <a:rPr lang="es-AR" dirty="0" smtClean="0"/>
            </a:br>
            <a:r>
              <a:rPr lang="es-AR" dirty="0" smtClean="0"/>
              <a:t>datos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46192" y="6735432"/>
            <a:ext cx="644652" cy="34747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5529788" y="6735432"/>
            <a:ext cx="644652" cy="34747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10379998" y="6735432"/>
            <a:ext cx="644652" cy="34747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9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/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Diseño web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3698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46"/>
          <p:cNvSpPr>
            <a:spLocks noGrp="1"/>
          </p:cNvSpPr>
          <p:nvPr>
            <p:ph type="body" idx="1"/>
          </p:nvPr>
        </p:nvSpPr>
        <p:spPr>
          <a:xfrm>
            <a:off x="644525" y="2057622"/>
            <a:ext cx="11715750" cy="7429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Las tecnologías utilizadas para el diseño de páginas web modernas son: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HTML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CSS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JavaScript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000000"/>
                </a:solidFill>
              </a:rPr>
              <a:t>jQuery</a:t>
            </a:r>
            <a:endParaRPr lang="es-AR" sz="3600" dirty="0" smtClean="0">
              <a:solidFill>
                <a:srgbClr val="535353"/>
              </a:solidFill>
            </a:endParaRP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AJAX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JSON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Flash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Diseño web</a:t>
            </a:r>
            <a:endParaRPr lang="es-AR" sz="5400" dirty="0"/>
          </a:p>
        </p:txBody>
      </p:sp>
      <p:pic>
        <p:nvPicPr>
          <p:cNvPr id="2050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6" b="33658"/>
          <a:stretch/>
        </p:blipFill>
        <p:spPr bwMode="auto">
          <a:xfrm>
            <a:off x="5987874" y="3716134"/>
            <a:ext cx="3425826" cy="29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9" b="33658"/>
          <a:stretch/>
        </p:blipFill>
        <p:spPr bwMode="auto">
          <a:xfrm>
            <a:off x="7416122" y="3716134"/>
            <a:ext cx="911727" cy="29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9" b="33658"/>
          <a:stretch/>
        </p:blipFill>
        <p:spPr bwMode="auto">
          <a:xfrm>
            <a:off x="8365948" y="3718626"/>
            <a:ext cx="911727" cy="29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9" b="33658"/>
          <a:stretch/>
        </p:blipFill>
        <p:spPr bwMode="auto">
          <a:xfrm>
            <a:off x="9025849" y="3724524"/>
            <a:ext cx="911727" cy="29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avid.morenomorales.com.ve/wp-content/uploads/2015/08/HTML5_CSS_JavaScrip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/>
          <a:stretch/>
        </p:blipFill>
        <p:spPr bwMode="auto">
          <a:xfrm>
            <a:off x="8514407" y="3958800"/>
            <a:ext cx="1040406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david.morenomorales.com.ve/wp-content/uploads/2015/08/HTML5_CSS_JavaScrip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r="32846"/>
          <a:stretch/>
        </p:blipFill>
        <p:spPr bwMode="auto">
          <a:xfrm>
            <a:off x="7048706" y="3827942"/>
            <a:ext cx="161848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3" t="22146" r="21652" b="46331"/>
          <a:stretch/>
        </p:blipFill>
        <p:spPr bwMode="auto">
          <a:xfrm>
            <a:off x="8132500" y="6761864"/>
            <a:ext cx="3606626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sultado de imagen para lenguaje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8266" r="97479" b="50175"/>
          <a:stretch/>
        </p:blipFill>
        <p:spPr bwMode="auto">
          <a:xfrm>
            <a:off x="4210050" y="6763542"/>
            <a:ext cx="3952439" cy="14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cgurukul.com/wp-content/uploads/2016/01/Custom-JS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26" y="6800393"/>
            <a:ext cx="2510825" cy="14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089" y="6903051"/>
            <a:ext cx="1102088" cy="10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Hypertext</a:t>
            </a: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markup</a:t>
            </a: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language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41342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el lenguaje en el que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se escriben las páginas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web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interpretado por los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navegadores para poder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dibujar y mostrar el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contenido de las páginas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web a los usuarios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 lenguaje de etiquetas, ya que todos los elementos que definen los componentes que forman parte de la página web se definen a partir de etiquetas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</a:t>
            </a:r>
            <a:endParaRPr lang="es-AR" sz="5400" dirty="0"/>
          </a:p>
        </p:txBody>
      </p:sp>
      <p:pic>
        <p:nvPicPr>
          <p:cNvPr id="3078" name="Picture 6" descr="http://inseven.ca/wp-content/uploads/2015/04/html-big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0" b="1295"/>
          <a:stretch/>
        </p:blipFill>
        <p:spPr bwMode="auto">
          <a:xfrm>
            <a:off x="6111875" y="2076672"/>
            <a:ext cx="6057900" cy="48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ciudadano2cero.com/wp-content/uploads/2014/01/html-on-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2076672"/>
            <a:ext cx="6191250" cy="48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70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Web móvil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2184400"/>
            <a:ext cx="11563350" cy="6864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None/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 smtClean="0"/>
              <a:t>Son aquellas desarrolladas usando lenguajes para el desarrollo web como HTML, JavaScript y CSS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s-AR" sz="3200" dirty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 smtClean="0"/>
              <a:t>No se requiere un SDK, entorno de desarrollo de software, sino que programan de manera independiente del sistema operativo donde se va a ejecutar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s-AR" sz="32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 smtClean="0"/>
              <a:t>No requieren la instalación de la aplicación sobre el dispositivo móvil. </a:t>
            </a:r>
            <a:endParaRPr lang="es-AR" sz="3200" dirty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/>
              <a:t/>
            </a:r>
            <a:br>
              <a:rPr lang="es-AR" sz="3200" dirty="0"/>
            </a:br>
            <a:r>
              <a:rPr lang="es-AR" sz="3200" dirty="0" smtClean="0"/>
              <a:t>Se accede a ellas por medio del navegador a través de la URL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endParaRPr lang="es-AR" sz="3200" dirty="0" smtClean="0"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s-AR" sz="3200" dirty="0" smtClean="0"/>
              <a:t>No se distribuyen por medio de las tiendas de aplicaciones, sino que se comercializan y promocionan de manera independiente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830780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2000472"/>
            <a:ext cx="11814175" cy="74295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>
              <a:buSzTx/>
              <a:buNone/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E</a:t>
            </a:r>
            <a:r>
              <a:rPr lang="es-AR" sz="3600" dirty="0" smtClean="0">
                <a:solidFill>
                  <a:srgbClr val="535353"/>
                </a:solidFill>
              </a:rPr>
              <a:t>xisten una gran diversidad de navegadores, no todos eran capaces de interpretar el mismo código HTML de la misma manera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/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2400" dirty="0" smtClean="0">
                <a:solidFill>
                  <a:srgbClr val="535353"/>
                </a:solidFill>
              </a:rPr>
              <a:t/>
            </a:r>
            <a:br>
              <a:rPr lang="es-AR" sz="24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Mismas paginas se visualizan de forma distinta según el navegador que las ejecuta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/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2400" dirty="0" smtClean="0">
                <a:solidFill>
                  <a:srgbClr val="535353"/>
                </a:solidFill>
              </a:rPr>
              <a:t/>
            </a:r>
            <a:br>
              <a:rPr lang="es-AR" sz="24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Este lenguaje se define como un estándar de la W3C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Al desarrollar una páginas web se debe analizar que cumpla con el estándar para poder ser leída satisfactoriamente por todos los navegadores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</a:t>
            </a:r>
            <a:endParaRPr lang="es-AR" sz="5400" dirty="0"/>
          </a:p>
        </p:txBody>
      </p:sp>
      <p:sp>
        <p:nvSpPr>
          <p:cNvPr id="5" name="Down Arrow 4"/>
          <p:cNvSpPr/>
          <p:nvPr/>
        </p:nvSpPr>
        <p:spPr>
          <a:xfrm>
            <a:off x="6076750" y="3473325"/>
            <a:ext cx="864000" cy="79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6070400" y="5738178"/>
            <a:ext cx="864000" cy="79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59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24050"/>
            <a:ext cx="11715750" cy="74295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Originalmente, los documentos HTML sólo tenían información sobre el contenido que se iba a mostrar al usuario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Con el desarrollo del estándar HTML dentro de las páginas se podía incluir información sobre el aspecto de sus contenidos como la posición, tamaño, colores, tipos de letra, </a:t>
            </a:r>
            <a:r>
              <a:rPr lang="es-AR" sz="3600" dirty="0" err="1" smtClean="0">
                <a:solidFill>
                  <a:srgbClr val="535353"/>
                </a:solidFill>
              </a:rPr>
              <a:t>etc</a:t>
            </a:r>
            <a:endParaRPr lang="es-AR" sz="3600" dirty="0" smtClean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aparición de tecnologías como JavaScript permitieron generar páginas más interactivas con el usuario colocando también el código JavaScript dentro del documento </a:t>
            </a:r>
            <a:r>
              <a:rPr lang="es-AR" sz="3600" dirty="0" smtClean="0">
                <a:solidFill>
                  <a:srgbClr val="535353"/>
                </a:solidFill>
              </a:rPr>
              <a:t>HTML</a:t>
            </a: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Evolución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37101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24050"/>
            <a:ext cx="11715750" cy="7429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inclusión de los contenidos, aspectos de diseño y programación en una misma página, comenzó a complicar el mantenimiento de los sitios web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Creación del estándar CSS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contenido se separa del diseño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En los archivos HTML definimos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contenido que se muestra en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navegador, y en los archivos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CSS el aspecto que van a tener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los distintos componentes HTML</a:t>
            </a:r>
            <a:endParaRPr lang="es-AR" sz="3600" dirty="0"/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Evolución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6789" t="31395" r="67922" b="52002"/>
          <a:stretch/>
        </p:blipFill>
        <p:spPr bwMode="auto">
          <a:xfrm>
            <a:off x="6953249" y="6534150"/>
            <a:ext cx="5407026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/>
          <a:srcRect l="13557" t="33127" r="85258" b="63702"/>
          <a:stretch/>
        </p:blipFill>
        <p:spPr bwMode="auto">
          <a:xfrm>
            <a:off x="9581322" y="7593496"/>
            <a:ext cx="253448" cy="509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32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principal característica del lenguaje es que utiliza etiquetas para </a:t>
            </a:r>
            <a:r>
              <a:rPr lang="es-AR" sz="3600" dirty="0" smtClean="0">
                <a:solidFill>
                  <a:srgbClr val="535353"/>
                </a:solidFill>
              </a:rPr>
              <a:t>definir </a:t>
            </a:r>
            <a:r>
              <a:rPr lang="es-AR" sz="3600" dirty="0" smtClean="0">
                <a:solidFill>
                  <a:srgbClr val="535353"/>
                </a:solidFill>
              </a:rPr>
              <a:t>los distintos elementos y secciones que componen un documento HTML como </a:t>
            </a:r>
            <a:r>
              <a:rPr lang="es-AR" sz="3600" dirty="0" err="1" smtClean="0">
                <a:solidFill>
                  <a:srgbClr val="535353"/>
                </a:solidFill>
              </a:rPr>
              <a:t>Parrafos</a:t>
            </a:r>
            <a:r>
              <a:rPr lang="es-AR" sz="3600" dirty="0" smtClean="0">
                <a:solidFill>
                  <a:srgbClr val="535353"/>
                </a:solidFill>
              </a:rPr>
              <a:t>, enlaces, imágenes, listas, tablas, el </a:t>
            </a:r>
            <a:r>
              <a:rPr lang="es-AR" sz="3600" dirty="0" err="1" smtClean="0">
                <a:solidFill>
                  <a:srgbClr val="535353"/>
                </a:solidFill>
              </a:rPr>
              <a:t>Header</a:t>
            </a:r>
            <a:r>
              <a:rPr lang="es-AR" sz="3600" dirty="0" smtClean="0">
                <a:solidFill>
                  <a:srgbClr val="535353"/>
                </a:solidFill>
              </a:rPr>
              <a:t>, </a:t>
            </a:r>
            <a:r>
              <a:rPr lang="es-AR" sz="3600" dirty="0" err="1" smtClean="0">
                <a:solidFill>
                  <a:srgbClr val="535353"/>
                </a:solidFill>
              </a:rPr>
              <a:t>body</a:t>
            </a:r>
            <a:r>
              <a:rPr lang="es-AR" sz="3600" dirty="0" smtClean="0">
                <a:solidFill>
                  <a:srgbClr val="535353"/>
                </a:solidFill>
              </a:rPr>
              <a:t>, etc..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Las etiquetas o </a:t>
            </a:r>
            <a:r>
              <a:rPr lang="es-AR" sz="3600" dirty="0" err="1" smtClean="0">
                <a:solidFill>
                  <a:srgbClr val="535353"/>
                </a:solidFill>
              </a:rPr>
              <a:t>tags</a:t>
            </a:r>
            <a:r>
              <a:rPr lang="es-AR" sz="3600" dirty="0" smtClean="0">
                <a:solidFill>
                  <a:srgbClr val="535353"/>
                </a:solidFill>
              </a:rPr>
              <a:t> se indican por pares y se forman del siguiente modo: 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Etiqueta de apertura 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Etiqueta de cierre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Etiquetas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1882" t="65791" r="65547" b="31777"/>
          <a:stretch/>
        </p:blipFill>
        <p:spPr bwMode="auto">
          <a:xfrm>
            <a:off x="6502400" y="8401050"/>
            <a:ext cx="3409950" cy="666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/>
          <a:srcRect l="7298" t="65808" r="80677" b="31837"/>
          <a:stretch/>
        </p:blipFill>
        <p:spPr bwMode="auto">
          <a:xfrm>
            <a:off x="6502400" y="7243762"/>
            <a:ext cx="3261967" cy="645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08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Los componentes más importantes de HTML son:</a:t>
            </a:r>
          </a:p>
          <a:p>
            <a:pPr marL="742950" lvl="0" indent="-74295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Elementos y sus atributos</a:t>
            </a:r>
          </a:p>
          <a:p>
            <a:pPr marL="742950" lvl="0" indent="-74295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Tipos de datos </a:t>
            </a:r>
          </a:p>
          <a:p>
            <a:pPr marL="742950" lvl="0" indent="-74295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Declaración del tipo de documento HTML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Componentes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41255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1847850"/>
            <a:ext cx="11809603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refiere a las distintas partes que forman un documento HTML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000000"/>
                </a:solidFill>
              </a:rPr>
              <a:t>¡</a:t>
            </a:r>
            <a:r>
              <a:rPr lang="es-AR" sz="3600" dirty="0" smtClean="0">
                <a:solidFill>
                  <a:srgbClr val="535353"/>
                </a:solidFill>
              </a:rPr>
              <a:t>No es lo mismo un elemento que una etiqueta!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 elemento HTML está formado por: 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Etiquetas de apertura y cierre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Atributos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Contenido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Elementos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5381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63575" y="3276600"/>
            <a:ext cx="1171575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Esquema de un elemento HTML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Elementos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6789" t="57658" r="66395" b="27249"/>
          <a:stretch/>
        </p:blipFill>
        <p:spPr bwMode="auto">
          <a:xfrm>
            <a:off x="2452687" y="4889500"/>
            <a:ext cx="8137526" cy="1809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343" y="7776706"/>
            <a:ext cx="1055211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Los elementos pueden estar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vacíos, contener texto  u otros elementos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660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Los elementos pueden tener o no atributos, pero existen algunos que deben tener atributos obligatorios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No todos los atributos se pueden utilizar en todos los elementos, sino que cada elemento tiene su propia lista de atributos posibles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mayoría de los atributos son pares nombre-valor, separados por el signo “=”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Atributos</a:t>
            </a:r>
            <a:endParaRPr lang="es-AR" sz="5400" dirty="0"/>
          </a:p>
        </p:txBody>
      </p:sp>
      <p:pic>
        <p:nvPicPr>
          <p:cNvPr id="4098" name="Picture 2" descr="http://es.html.net/tutorials/html/element.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7"/>
          <a:stretch/>
        </p:blipFill>
        <p:spPr bwMode="auto">
          <a:xfrm>
            <a:off x="1417637" y="8110531"/>
            <a:ext cx="10169525" cy="118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429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Existen cuatro tipos de atributos: 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Atributos básicos: Se pueden utilizar con todas las etiquetas</a:t>
            </a:r>
          </a:p>
          <a:p>
            <a:pPr marL="571500" lvl="0" indent="-571500" algn="l">
              <a:spcBef>
                <a:spcPts val="72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Atributos para internalización: Se usan para mostrar el contenido en distintos idiomas</a:t>
            </a:r>
          </a:p>
          <a:p>
            <a:pPr marL="571500" lvl="0" indent="-571500" algn="l">
              <a:spcBef>
                <a:spcPts val="72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Atributos de eventos: Se utiliza para realizar acciones dinámicas sobre los elementos</a:t>
            </a:r>
          </a:p>
          <a:p>
            <a:pPr marL="571500" lvl="0" indent="-571500" algn="l">
              <a:spcBef>
                <a:spcPts val="72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Atributos en foco: Accesibilidad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Atributos</a:t>
            </a:r>
            <a:endParaRPr lang="es-AR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6110464" y="5943560"/>
            <a:ext cx="78386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dirty="0" err="1" smtClean="0">
                <a:solidFill>
                  <a:srgbClr val="0070C0"/>
                </a:solidFill>
              </a:rPr>
              <a:t>lang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3717" y="3933110"/>
            <a:ext cx="371736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dirty="0" smtClean="0">
                <a:solidFill>
                  <a:srgbClr val="0070C0"/>
                </a:solidFill>
              </a:rPr>
              <a:t>Id – </a:t>
            </a:r>
            <a:r>
              <a:rPr lang="es-AR" sz="2800" dirty="0" err="1" smtClean="0">
                <a:solidFill>
                  <a:srgbClr val="0070C0"/>
                </a:solidFill>
              </a:rPr>
              <a:t>class</a:t>
            </a:r>
            <a:r>
              <a:rPr lang="es-AR" sz="2800" dirty="0" smtClean="0">
                <a:solidFill>
                  <a:srgbClr val="0070C0"/>
                </a:solidFill>
              </a:rPr>
              <a:t> – </a:t>
            </a:r>
            <a:r>
              <a:rPr lang="es-AR" sz="2800" dirty="0" err="1" smtClean="0">
                <a:solidFill>
                  <a:srgbClr val="0070C0"/>
                </a:solidFill>
              </a:rPr>
              <a:t>style</a:t>
            </a:r>
            <a:r>
              <a:rPr lang="es-AR" sz="2800" dirty="0" smtClean="0">
                <a:solidFill>
                  <a:srgbClr val="0070C0"/>
                </a:solidFill>
              </a:rPr>
              <a:t> – </a:t>
            </a:r>
            <a:r>
              <a:rPr lang="es-AR" sz="2800" dirty="0" err="1" smtClean="0">
                <a:solidFill>
                  <a:srgbClr val="0070C0"/>
                </a:solidFill>
              </a:rPr>
              <a:t>title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0799" y="7966749"/>
            <a:ext cx="512319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dirty="0" err="1" smtClean="0">
                <a:solidFill>
                  <a:srgbClr val="0070C0"/>
                </a:solidFill>
              </a:rPr>
              <a:t>onChange</a:t>
            </a:r>
            <a:r>
              <a:rPr lang="es-AR" sz="2800" dirty="0" smtClean="0">
                <a:solidFill>
                  <a:srgbClr val="0070C0"/>
                </a:solidFill>
              </a:rPr>
              <a:t> – </a:t>
            </a:r>
            <a:r>
              <a:rPr lang="es-AR" sz="2800" dirty="0" err="1" smtClean="0">
                <a:solidFill>
                  <a:srgbClr val="0070C0"/>
                </a:solidFill>
              </a:rPr>
              <a:t>onClick</a:t>
            </a:r>
            <a:r>
              <a:rPr lang="es-AR" sz="2800" dirty="0" smtClean="0">
                <a:solidFill>
                  <a:srgbClr val="0070C0"/>
                </a:solidFill>
              </a:rPr>
              <a:t> – </a:t>
            </a:r>
            <a:r>
              <a:rPr lang="es-AR" sz="2800" dirty="0" err="1" smtClean="0">
                <a:solidFill>
                  <a:srgbClr val="0070C0"/>
                </a:solidFill>
              </a:rPr>
              <a:t>onFocus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69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28800"/>
            <a:ext cx="11715750" cy="455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 documento HTML se divide en dos secciones:</a:t>
            </a:r>
          </a:p>
          <a:p>
            <a:pPr marL="571500" lvl="0" indent="-571500" algn="l"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Encabezado: incluye información sobre la propia página</a:t>
            </a:r>
          </a:p>
          <a:p>
            <a:pPr marL="571500" lvl="0" indent="-571500" algn="l"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535353"/>
                </a:solidFill>
              </a:rPr>
              <a:t>Body</a:t>
            </a:r>
            <a:r>
              <a:rPr lang="es-AR" sz="3600" dirty="0" smtClean="0">
                <a:solidFill>
                  <a:srgbClr val="535353"/>
                </a:solidFill>
              </a:rPr>
              <a:t>: contiene todo lo que el usuario ve en pantalla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– Estructura del documento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6789" t="42564" r="67752" b="40230"/>
          <a:stretch/>
        </p:blipFill>
        <p:spPr bwMode="auto">
          <a:xfrm>
            <a:off x="3451701" y="6419850"/>
            <a:ext cx="6035358" cy="300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19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Web móvil - Ventajas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2070131"/>
            <a:ext cx="11563350" cy="5810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rgbClr val="FF0000"/>
                </a:solidFill>
              </a:rPr>
              <a:t>No es necesaria una instalación</a:t>
            </a:r>
            <a:r>
              <a:rPr lang="es-AR" sz="3600" dirty="0"/>
              <a:t>. </a:t>
            </a:r>
            <a:r>
              <a:rPr lang="es-AR" sz="3600" dirty="0" smtClean="0"/>
              <a:t/>
            </a:r>
            <a:br>
              <a:rPr lang="es-AR" sz="3600" dirty="0" smtClean="0"/>
            </a:br>
            <a:r>
              <a:rPr lang="es-AR" sz="3600" dirty="0" smtClean="0"/>
              <a:t>Se utiliza </a:t>
            </a:r>
            <a:r>
              <a:rPr lang="es-AR" sz="3600" dirty="0"/>
              <a:t>el </a:t>
            </a:r>
            <a:r>
              <a:rPr lang="es-AR" sz="3600" dirty="0" smtClean="0"/>
              <a:t>navegador del </a:t>
            </a:r>
            <a:br>
              <a:rPr lang="es-AR" sz="3600" dirty="0" smtClean="0"/>
            </a:br>
            <a:r>
              <a:rPr lang="es-AR" sz="3600" dirty="0" smtClean="0"/>
              <a:t>dispositivo</a:t>
            </a:r>
            <a:r>
              <a:rPr lang="es-AR" sz="3600" dirty="0"/>
              <a:t>.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Es </a:t>
            </a:r>
            <a:r>
              <a:rPr lang="es-AR" sz="3600" dirty="0">
                <a:solidFill>
                  <a:srgbClr val="FF0000"/>
                </a:solidFill>
              </a:rPr>
              <a:t>accesible por todos los </a:t>
            </a:r>
            <a:r>
              <a:rPr lang="es-AR" sz="3600" dirty="0" smtClean="0">
                <a:solidFill>
                  <a:srgbClr val="FF0000"/>
                </a:solidFill>
              </a:rPr>
              <a:t/>
            </a:r>
            <a:br>
              <a:rPr lang="es-AR" sz="3600" dirty="0" smtClean="0">
                <a:solidFill>
                  <a:srgbClr val="FF0000"/>
                </a:solidFill>
              </a:rPr>
            </a:br>
            <a:r>
              <a:rPr lang="es-AR" sz="3600" dirty="0" smtClean="0">
                <a:solidFill>
                  <a:srgbClr val="FF0000"/>
                </a:solidFill>
              </a:rPr>
              <a:t>dispositivos</a:t>
            </a:r>
            <a:r>
              <a:rPr lang="es-AR" sz="3600" dirty="0" smtClean="0"/>
              <a:t> con </a:t>
            </a:r>
            <a:r>
              <a:rPr lang="es-AR" sz="3600" dirty="0"/>
              <a:t>acceso a Internet.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Las </a:t>
            </a:r>
            <a:r>
              <a:rPr lang="es-AR" sz="3600" dirty="0">
                <a:solidFill>
                  <a:srgbClr val="FF0000"/>
                </a:solidFill>
              </a:rPr>
              <a:t>actualizaciones </a:t>
            </a:r>
            <a:r>
              <a:rPr lang="es-AR" sz="3600" dirty="0"/>
              <a:t>pueden realizarse en cualquier momento y estar disponibles de inmediato.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Requiere </a:t>
            </a:r>
            <a:r>
              <a:rPr lang="es-AR" sz="3600" dirty="0">
                <a:solidFill>
                  <a:srgbClr val="FF0000"/>
                </a:solidFill>
              </a:rPr>
              <a:t>menos recursos </a:t>
            </a:r>
            <a:r>
              <a:rPr lang="es-AR" sz="3600" dirty="0"/>
              <a:t>que una aplicación no web.</a:t>
            </a:r>
          </a:p>
        </p:txBody>
      </p:sp>
      <p:pic>
        <p:nvPicPr>
          <p:cNvPr id="5" name="Picture 2" descr="http://2.bp.blogspot.com/-NIRQ2xR5kcA/Ux-fcQi7M8I/AAAAAAAAAjM/gCOmF6T0MxM/s1600/1987744909_checklist-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37" y="2371216"/>
            <a:ext cx="2857500" cy="2809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64929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11715750" cy="7429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Delimitado por la etiqueta &lt;head&gt;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Contiene información sobre el propio documento HTML, y no es visible por el usuario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Incluye los siguientes datos: 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Enlaces a archivos externos como estilos de hojas CSS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Información sobre el documento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Metadatos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Título de la página - obligatorio</a:t>
            </a:r>
          </a:p>
          <a:p>
            <a:pPr marL="1612900" lvl="1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Scripts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Encabezado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23311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Delimitado por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body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En esta etiqueta se definen propiedades comunes a toda la página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Contiene las partes del documento que será mostrado por el navegador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Esta sección es la </a:t>
            </a:r>
            <a:r>
              <a:rPr lang="es-AR" sz="3600" dirty="0" smtClean="0">
                <a:solidFill>
                  <a:srgbClr val="535353"/>
                </a:solidFill>
              </a:rPr>
              <a:t>que </a:t>
            </a:r>
            <a:r>
              <a:rPr lang="es-AR" sz="3600" dirty="0" smtClean="0">
                <a:solidFill>
                  <a:srgbClr val="535353"/>
                </a:solidFill>
              </a:rPr>
              <a:t>puede ver el usuario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- </a:t>
            </a:r>
            <a:r>
              <a:rPr lang="es-AR" sz="5400" cap="none" dirty="0" err="1" smtClean="0">
                <a:solidFill>
                  <a:srgbClr val="000000"/>
                </a:solidFill>
              </a:rPr>
              <a:t>Body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6835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486651" y="1733550"/>
            <a:ext cx="4873624" cy="8115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2600" dirty="0" smtClean="0">
                <a:solidFill>
                  <a:srgbClr val="535353"/>
                </a:solidFill>
              </a:rPr>
              <a:t>La etiqueta &lt;</a:t>
            </a:r>
            <a:r>
              <a:rPr lang="es-AR" sz="2600" dirty="0" err="1" smtClean="0">
                <a:solidFill>
                  <a:srgbClr val="535353"/>
                </a:solidFill>
              </a:rPr>
              <a:t>html</a:t>
            </a:r>
            <a:r>
              <a:rPr lang="es-AR" sz="2600" dirty="0" smtClean="0">
                <a:solidFill>
                  <a:srgbClr val="535353"/>
                </a:solidFill>
              </a:rPr>
              <a:t>&gt; indica el comienzo y el fin del documento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2600" dirty="0" smtClean="0">
                <a:solidFill>
                  <a:srgbClr val="535353"/>
                </a:solidFill>
              </a:rPr>
              <a:t>Ninguna etiqueta o contenido puede colocarse fuera de esa sección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2600" dirty="0" smtClean="0">
                <a:solidFill>
                  <a:srgbClr val="535353"/>
                </a:solidFill>
              </a:rPr>
              <a:t>En su interior se definen la cabecera y el cuerpo del documento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2600" dirty="0" smtClean="0">
                <a:solidFill>
                  <a:srgbClr val="535353"/>
                </a:solidFill>
              </a:rPr>
              <a:t>Esta estructura </a:t>
            </a:r>
            <a:r>
              <a:rPr lang="es-AR" sz="2600" dirty="0" smtClean="0">
                <a:solidFill>
                  <a:srgbClr val="535353"/>
                </a:solidFill>
              </a:rPr>
              <a:t>jerárquica va </a:t>
            </a:r>
            <a:r>
              <a:rPr lang="es-AR" sz="2600" dirty="0" smtClean="0">
                <a:solidFill>
                  <a:srgbClr val="535353"/>
                </a:solidFill>
              </a:rPr>
              <a:t>formando un </a:t>
            </a:r>
            <a:r>
              <a:rPr lang="es-AR" sz="2600" dirty="0" smtClean="0">
                <a:solidFill>
                  <a:srgbClr val="535353"/>
                </a:solidFill>
              </a:rPr>
              <a:t>árbol </a:t>
            </a:r>
            <a:r>
              <a:rPr lang="es-AR" sz="2600" dirty="0" smtClean="0">
                <a:solidFill>
                  <a:srgbClr val="535353"/>
                </a:solidFill>
              </a:rPr>
              <a:t>donde la raíz es el </a:t>
            </a:r>
            <a:r>
              <a:rPr lang="es-AR" sz="2600" dirty="0" err="1" smtClean="0">
                <a:solidFill>
                  <a:srgbClr val="535353"/>
                </a:solidFill>
              </a:rPr>
              <a:t>tag</a:t>
            </a:r>
            <a:r>
              <a:rPr lang="es-AR" sz="2600" dirty="0" smtClean="0">
                <a:solidFill>
                  <a:srgbClr val="535353"/>
                </a:solidFill>
              </a:rPr>
              <a:t> &lt;</a:t>
            </a:r>
            <a:r>
              <a:rPr lang="es-AR" sz="2600" dirty="0" err="1" smtClean="0">
                <a:solidFill>
                  <a:srgbClr val="535353"/>
                </a:solidFill>
              </a:rPr>
              <a:t>html</a:t>
            </a:r>
            <a:r>
              <a:rPr lang="es-AR" sz="2600" dirty="0" smtClean="0">
                <a:solidFill>
                  <a:srgbClr val="535353"/>
                </a:solidFill>
              </a:rPr>
              <a:t>&gt;, </a:t>
            </a:r>
            <a:r>
              <a:rPr lang="es-AR" sz="2600" dirty="0" smtClean="0">
                <a:solidFill>
                  <a:srgbClr val="535353"/>
                </a:solidFill>
              </a:rPr>
              <a:t>forman lo que se denomina DOM</a:t>
            </a:r>
            <a:endParaRPr lang="es-AR" sz="2600" dirty="0" smtClean="0">
              <a:solidFill>
                <a:srgbClr val="000000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– Estructura del documento</a:t>
            </a:r>
            <a:endParaRPr lang="es-AR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039" t="32031" r="50195" b="34896"/>
          <a:stretch/>
        </p:blipFill>
        <p:spPr>
          <a:xfrm>
            <a:off x="723899" y="2324100"/>
            <a:ext cx="5981701" cy="7029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631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535353"/>
                </a:solidFill>
              </a:rPr>
              <a:t>Doctype</a:t>
            </a:r>
            <a:r>
              <a:rPr lang="es-AR" sz="3600" dirty="0" smtClean="0">
                <a:solidFill>
                  <a:srgbClr val="535353"/>
                </a:solidFill>
              </a:rPr>
              <a:t>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 declaración &lt;!</a:t>
            </a:r>
            <a:r>
              <a:rPr lang="es-AR" sz="3600" dirty="0" err="1" smtClean="0">
                <a:solidFill>
                  <a:srgbClr val="535353"/>
                </a:solidFill>
              </a:rPr>
              <a:t>Doctype</a:t>
            </a:r>
            <a:r>
              <a:rPr lang="es-AR" sz="3600" dirty="0" smtClean="0">
                <a:solidFill>
                  <a:srgbClr val="535353"/>
                </a:solidFill>
              </a:rPr>
              <a:t>&gt; ayuda al navegador a mostrar la página correctamente ya que existen distintos tipos de documentos HTML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Algunas declaraciones son: </a:t>
            </a:r>
          </a:p>
          <a:p>
            <a:pPr marL="1612900" lvl="1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HTML5</a:t>
            </a:r>
          </a:p>
          <a:p>
            <a:pPr marL="1612900" lvl="1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HTML4.1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HTML – Tipo de documento</a:t>
            </a:r>
            <a:endParaRPr lang="es-AR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886" t="37761" r="70840" b="58332"/>
          <a:stretch/>
        </p:blipFill>
        <p:spPr>
          <a:xfrm>
            <a:off x="6702425" y="7400925"/>
            <a:ext cx="2640330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886" t="83333" r="40972" b="10156"/>
          <a:stretch/>
        </p:blipFill>
        <p:spPr>
          <a:xfrm>
            <a:off x="4368800" y="8343900"/>
            <a:ext cx="8280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Elementos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html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99899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6251575" cy="74295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Se definen con la etiqueta &lt;h1&gt; .. &lt;h6&gt;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Permite crear hasta seis niveles de importancia, &lt;h1&gt; es la de mayor importancia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Se utilizan para dividir la página en secciones jerárquicas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Ayuda los navegadores para indexar la estructura y el contenido de las páginas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No se debe utilizar para resaltar texto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Títulos de sección	</a:t>
            </a:r>
            <a:endParaRPr lang="es-AR" sz="5400" dirty="0"/>
          </a:p>
        </p:txBody>
      </p:sp>
      <p:pic>
        <p:nvPicPr>
          <p:cNvPr id="6146" name="Picture 2" descr="http://2.bp.blogspot.com/_dixV1WfSyy4/TOilC3fNhlI/AAAAAAAAAFU/u-zQTlhLYLs/s1600/html-encabeza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2528887"/>
            <a:ext cx="508317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5895423" cy="74295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>
              <a:buSzTx/>
              <a:buNone/>
            </a:lvl1pPr>
          </a:lstStyle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definen con la etiqueta &lt;p&gt;</a:t>
            </a:r>
          </a:p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En HTML se utilizan dos criterios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a la hora de representar saltos de línea y espacios: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Varios espacios seguidos son considerados como uno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Varias líneas seguidas son consideradas como una</a:t>
            </a:r>
          </a:p>
          <a:p>
            <a:pPr lvl="0" algn="just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navegador es el encargado de eliminar los espacios y líneas extras antes de mostrar el contenido al usuario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Párrafos</a:t>
            </a:r>
            <a:endParaRPr lang="es-AR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5" y="2095499"/>
            <a:ext cx="5812155" cy="378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6214854"/>
            <a:ext cx="5753100" cy="27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1" y="2531165"/>
            <a:ext cx="11715750" cy="63295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marL="457200" lvl="0" indent="-457200" algn="l">
              <a:spcBef>
                <a:spcPts val="78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535353"/>
                </a:solidFill>
              </a:rPr>
              <a:t>Lineas</a:t>
            </a:r>
            <a:r>
              <a:rPr lang="es-AR" sz="3600" dirty="0" smtClean="0">
                <a:solidFill>
                  <a:srgbClr val="535353"/>
                </a:solidFill>
              </a:rPr>
              <a:t> horizontales: Usadas para separar contenidos</a:t>
            </a:r>
          </a:p>
          <a:p>
            <a:pPr marL="457200" lvl="0" indent="-457200" algn="l">
              <a:spcBef>
                <a:spcPts val="78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Comentarios</a:t>
            </a:r>
          </a:p>
          <a:p>
            <a:pPr marL="457200" indent="-457200" algn="l">
              <a:spcBef>
                <a:spcPts val="78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Saltos de línea</a:t>
            </a:r>
          </a:p>
          <a:p>
            <a:pPr marL="457200" indent="-457200" algn="l">
              <a:spcBef>
                <a:spcPts val="78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Non </a:t>
            </a:r>
            <a:r>
              <a:rPr lang="es-AR" sz="3600" dirty="0" err="1" smtClean="0">
                <a:solidFill>
                  <a:srgbClr val="535353"/>
                </a:solidFill>
              </a:rPr>
              <a:t>breaking</a:t>
            </a:r>
            <a:r>
              <a:rPr lang="es-AR" sz="3600" dirty="0" smtClean="0">
                <a:solidFill>
                  <a:srgbClr val="535353"/>
                </a:solidFill>
              </a:rPr>
              <a:t> </a:t>
            </a:r>
            <a:r>
              <a:rPr lang="es-AR" sz="3600" dirty="0" err="1" smtClean="0">
                <a:solidFill>
                  <a:srgbClr val="535353"/>
                </a:solidFill>
              </a:rPr>
              <a:t>space</a:t>
            </a: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Otros </a:t>
            </a:r>
            <a:r>
              <a:rPr lang="es-AR" sz="5400" cap="none" dirty="0">
                <a:solidFill>
                  <a:srgbClr val="000000"/>
                </a:solidFill>
              </a:rPr>
              <a:t>e</a:t>
            </a:r>
            <a:r>
              <a:rPr lang="es-AR" sz="5400" cap="none" dirty="0" smtClean="0">
                <a:solidFill>
                  <a:srgbClr val="000000"/>
                </a:solidFill>
              </a:rPr>
              <a:t>lementos HTML</a:t>
            </a:r>
            <a:endParaRPr lang="es-AR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5912490" y="3803939"/>
            <a:ext cx="11798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hr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7086" y="5395734"/>
            <a:ext cx="695062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&lt;!--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Insertando un comentario --&gt;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2490" y="6987529"/>
            <a:ext cx="11798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br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2953" y="8579324"/>
            <a:ext cx="153888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&amp;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nbsp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07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987" t="22554" r="22694" b="15217"/>
          <a:stretch/>
        </p:blipFill>
        <p:spPr>
          <a:xfrm>
            <a:off x="1871093" y="2946976"/>
            <a:ext cx="9262606" cy="6077754"/>
          </a:xfrm>
          <a:prstGeom prst="rect">
            <a:avLst/>
          </a:prstGeom>
        </p:spPr>
      </p:pic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1" y="1477617"/>
            <a:ext cx="11715750" cy="12457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78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000000"/>
                </a:solidFill>
              </a:rPr>
              <a:t>Algunos símbolos son:</a:t>
            </a: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Símbolos HTML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30029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42949" y="1981200"/>
            <a:ext cx="11544301" cy="74295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crean mediante la etiqueta &lt;a&gt;</a:t>
            </a:r>
          </a:p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link es el elemento principal para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Hipertexto</a:t>
            </a:r>
          </a:p>
          <a:p>
            <a:pPr marL="571500" lvl="0" indent="-571500" algn="just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Mediante un </a:t>
            </a:r>
            <a:r>
              <a:rPr lang="es-AR" sz="3600" dirty="0" err="1" smtClean="0">
                <a:solidFill>
                  <a:srgbClr val="535353"/>
                </a:solidFill>
              </a:rPr>
              <a:t>click</a:t>
            </a:r>
            <a:r>
              <a:rPr lang="es-AR" sz="3600" dirty="0" smtClean="0">
                <a:solidFill>
                  <a:srgbClr val="535353"/>
                </a:solidFill>
              </a:rPr>
              <a:t> permite acceder a otros documentos y/o a otros recursos web</a:t>
            </a:r>
          </a:p>
          <a:p>
            <a:pPr marL="571500" lvl="0" indent="-571500" algn="just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Existen enlaces locales, externos o internos al documento</a:t>
            </a:r>
          </a:p>
          <a:p>
            <a:pPr marL="571500" lvl="0" indent="-571500" algn="just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puede definir sobre un texto, una imagen y otro elemento HTML</a:t>
            </a:r>
          </a:p>
          <a:p>
            <a:pPr marL="571500" lvl="0" indent="-571500" algn="just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atributo </a:t>
            </a:r>
            <a:r>
              <a:rPr lang="es-AR" sz="3600" dirty="0" err="1" smtClean="0">
                <a:solidFill>
                  <a:srgbClr val="535353"/>
                </a:solidFill>
              </a:rPr>
              <a:t>href</a:t>
            </a:r>
            <a:r>
              <a:rPr lang="es-AR" sz="3600" dirty="0" smtClean="0">
                <a:solidFill>
                  <a:srgbClr val="535353"/>
                </a:solidFill>
              </a:rPr>
              <a:t> indica la URL del recurso que se quiere enlazar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Enlaces</a:t>
            </a:r>
            <a:endParaRPr lang="es-AR" sz="5400" dirty="0"/>
          </a:p>
        </p:txBody>
      </p:sp>
      <p:pic>
        <p:nvPicPr>
          <p:cNvPr id="1026" name="Picture 2" descr="http://www.10rtd.com.br/imagens/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1981200"/>
            <a:ext cx="383857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geobassam.files.wordpress.com/2012/05/useful-link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95449"/>
            <a:ext cx="4357688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4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smtClean="0"/>
              <a:t>Web </a:t>
            </a:r>
            <a:r>
              <a:rPr lang="es-AR" sz="5400" dirty="0" smtClean="0"/>
              <a:t>móvil - Ventajas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866900"/>
            <a:ext cx="11928475" cy="6299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Es  </a:t>
            </a:r>
            <a:r>
              <a:rPr lang="es-AR" sz="3600" dirty="0">
                <a:solidFill>
                  <a:srgbClr val="FF0000"/>
                </a:solidFill>
              </a:rPr>
              <a:t>fácil</a:t>
            </a:r>
            <a:r>
              <a:rPr lang="es-AR" sz="3600" dirty="0"/>
              <a:t> y </a:t>
            </a:r>
            <a:r>
              <a:rPr lang="es-AR" sz="3600" dirty="0">
                <a:solidFill>
                  <a:srgbClr val="FF0000"/>
                </a:solidFill>
              </a:rPr>
              <a:t>rápido</a:t>
            </a:r>
            <a:r>
              <a:rPr lang="es-AR" sz="3600" dirty="0"/>
              <a:t> poner en marcha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El proceso de </a:t>
            </a:r>
            <a:r>
              <a:rPr lang="es-AR" sz="3600" dirty="0">
                <a:solidFill>
                  <a:srgbClr val="FF0000"/>
                </a:solidFill>
              </a:rPr>
              <a:t>desarrollo es </a:t>
            </a:r>
            <a:r>
              <a:rPr lang="es-AR" sz="3600" dirty="0" smtClean="0">
                <a:solidFill>
                  <a:srgbClr val="FF0000"/>
                </a:solidFill>
              </a:rPr>
              <a:t>más</a:t>
            </a:r>
            <a:br>
              <a:rPr lang="es-AR" sz="3600" dirty="0" smtClean="0">
                <a:solidFill>
                  <a:srgbClr val="FF0000"/>
                </a:solidFill>
              </a:rPr>
            </a:br>
            <a:r>
              <a:rPr lang="es-AR" sz="3600" dirty="0" smtClean="0">
                <a:solidFill>
                  <a:srgbClr val="FF0000"/>
                </a:solidFill>
              </a:rPr>
              <a:t>sencillo</a:t>
            </a:r>
            <a:r>
              <a:rPr lang="es-AR" sz="3600" dirty="0"/>
              <a:t>. Emplean tecnologías </a:t>
            </a:r>
            <a:r>
              <a:rPr lang="es-AR" sz="3600" dirty="0" smtClean="0"/>
              <a:t>ya</a:t>
            </a:r>
            <a:br>
              <a:rPr lang="es-AR" sz="3600" dirty="0" smtClean="0"/>
            </a:br>
            <a:r>
              <a:rPr lang="es-AR" sz="3600" dirty="0" smtClean="0"/>
              <a:t>conocidas </a:t>
            </a:r>
            <a:r>
              <a:rPr lang="es-AR" sz="3600" dirty="0"/>
              <a:t>como HTML, </a:t>
            </a:r>
            <a:r>
              <a:rPr lang="es-AR" sz="3600" dirty="0" err="1" smtClean="0"/>
              <a:t>Javascript</a:t>
            </a:r>
            <a:r>
              <a:rPr lang="es-AR" sz="3600" dirty="0" smtClean="0"/>
              <a:t/>
            </a:r>
            <a:br>
              <a:rPr lang="es-AR" sz="3600" dirty="0" smtClean="0"/>
            </a:br>
            <a:r>
              <a:rPr lang="es-AR" sz="3600" dirty="0" smtClean="0"/>
              <a:t>y </a:t>
            </a:r>
            <a:r>
              <a:rPr lang="es-AR" sz="3600" dirty="0"/>
              <a:t>CSS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Se pueden encontrar </a:t>
            </a:r>
            <a:r>
              <a:rPr lang="es-AR" sz="3600" dirty="0" smtClean="0"/>
              <a:t>con </a:t>
            </a:r>
            <a:r>
              <a:rPr lang="es-AR" sz="3600" dirty="0"/>
              <a:t>los tradicionales </a:t>
            </a:r>
            <a:r>
              <a:rPr lang="es-AR" sz="3600" dirty="0">
                <a:solidFill>
                  <a:srgbClr val="FF0000"/>
                </a:solidFill>
              </a:rPr>
              <a:t>buscadores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rgbClr val="FF0000"/>
                </a:solidFill>
              </a:rPr>
              <a:t>No necesitan de la aprobación </a:t>
            </a:r>
            <a:r>
              <a:rPr lang="es-AR" sz="3600" dirty="0"/>
              <a:t>de ningún fabricante para ser publicadas</a:t>
            </a:r>
          </a:p>
        </p:txBody>
      </p:sp>
      <p:pic>
        <p:nvPicPr>
          <p:cNvPr id="1026" name="Picture 2" descr="http://2.bp.blogspot.com/-NIRQ2xR5kcA/Ux-fcQi7M8I/AAAAAAAAAjM/gCOmF6T0MxM/s1600/1987744909_checklist-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77" y="2206624"/>
            <a:ext cx="2857500" cy="2809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89654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2038731"/>
            <a:ext cx="11715750" cy="34853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pueden utilizar dos tipos de URL: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Absolutas: URL completa (“http://www...”)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Relativas: URL que prescinde de algunas partes como el protocolo, y el servidor. Se construyen a partir de las absolutas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Enlaces</a:t>
            </a:r>
            <a:endParaRPr lang="es-AR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27" t="47396" r="51366" b="32812"/>
          <a:stretch/>
        </p:blipFill>
        <p:spPr>
          <a:xfrm>
            <a:off x="885906" y="6098286"/>
            <a:ext cx="11232988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11715750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Links locales: son enlaces a documentos del mismo sitio web, por lo que no es necesario colocar la URL completa es decir, se utiliza una URL Relativa (sin el “http://www...”)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Links externos son enlaces que dirigen al usuario a </a:t>
            </a:r>
            <a:r>
              <a:rPr lang="es-AR" sz="3600" dirty="0" smtClean="0">
                <a:solidFill>
                  <a:srgbClr val="535353"/>
                </a:solidFill>
              </a:rPr>
              <a:t>otro </a:t>
            </a:r>
            <a:r>
              <a:rPr lang="es-AR" sz="3600" dirty="0" smtClean="0">
                <a:solidFill>
                  <a:srgbClr val="535353"/>
                </a:solidFill>
              </a:rPr>
              <a:t>documento perteneciente a otro sitio web, por lo que se utiliza una URL absoluta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Enlaces - Tipos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8808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23862" y="1866900"/>
            <a:ext cx="12157075" cy="7429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Links internos o “</a:t>
            </a:r>
            <a:r>
              <a:rPr lang="es-AR" sz="3600" dirty="0" err="1" smtClean="0">
                <a:solidFill>
                  <a:srgbClr val="535353"/>
                </a:solidFill>
              </a:rPr>
              <a:t>bookmarks</a:t>
            </a:r>
            <a:r>
              <a:rPr lang="es-AR" sz="3600" dirty="0" smtClean="0">
                <a:solidFill>
                  <a:srgbClr val="535353"/>
                </a:solidFill>
              </a:rPr>
              <a:t>” son enlaces que permiten el desplazamiento sobre el mismo documento, para ir a una sección específica de la página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Son prácticas cuando el sitio web tiene páginas extensas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debe definir la etiqueta “</a:t>
            </a:r>
            <a:r>
              <a:rPr lang="es-AR" sz="3600" dirty="0" err="1" smtClean="0">
                <a:solidFill>
                  <a:srgbClr val="535353"/>
                </a:solidFill>
              </a:rPr>
              <a:t>name</a:t>
            </a:r>
            <a:r>
              <a:rPr lang="es-AR" sz="3600" dirty="0" smtClean="0">
                <a:solidFill>
                  <a:srgbClr val="535353"/>
                </a:solidFill>
              </a:rPr>
              <a:t>”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Primero se crea el </a:t>
            </a:r>
            <a:r>
              <a:rPr lang="es-AR" sz="3600" dirty="0" err="1" smtClean="0">
                <a:solidFill>
                  <a:srgbClr val="535353"/>
                </a:solidFill>
              </a:rPr>
              <a:t>bookmark</a:t>
            </a:r>
            <a:r>
              <a:rPr lang="es-AR" sz="3600" dirty="0" smtClean="0">
                <a:solidFill>
                  <a:srgbClr val="535353"/>
                </a:solidFill>
              </a:rPr>
              <a:t> y luego se lo enlaza</a:t>
            </a: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Cuando el enlace se </a:t>
            </a:r>
            <a:r>
              <a:rPr lang="es-AR" sz="3600" dirty="0" err="1" smtClean="0">
                <a:solidFill>
                  <a:srgbClr val="535353"/>
                </a:solidFill>
              </a:rPr>
              <a:t>clickea</a:t>
            </a:r>
            <a:r>
              <a:rPr lang="es-AR" sz="3600" dirty="0" smtClean="0">
                <a:solidFill>
                  <a:srgbClr val="535353"/>
                </a:solidFill>
              </a:rPr>
              <a:t>, la página hace </a:t>
            </a:r>
            <a:r>
              <a:rPr lang="es-AR" sz="3600" dirty="0" err="1" smtClean="0">
                <a:solidFill>
                  <a:srgbClr val="535353"/>
                </a:solidFill>
              </a:rPr>
              <a:t>scroll</a:t>
            </a:r>
            <a:r>
              <a:rPr lang="es-AR" sz="3600" dirty="0" smtClean="0">
                <a:solidFill>
                  <a:srgbClr val="535353"/>
                </a:solidFill>
              </a:rPr>
              <a:t> hasta la ubicación del </a:t>
            </a:r>
            <a:r>
              <a:rPr lang="es-AR" sz="3600" dirty="0" err="1" smtClean="0">
                <a:solidFill>
                  <a:srgbClr val="535353"/>
                </a:solidFill>
              </a:rPr>
              <a:t>bookmark</a:t>
            </a:r>
            <a:endParaRPr lang="es-AR" sz="3600" dirty="0" smtClean="0">
              <a:solidFill>
                <a:srgbClr val="535353"/>
              </a:solidFill>
            </a:endParaRPr>
          </a:p>
          <a:p>
            <a:pPr marL="571500" lvl="0" indent="-571500" algn="l">
              <a:spcBef>
                <a:spcPts val="30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atributo </a:t>
            </a:r>
            <a:r>
              <a:rPr lang="es-AR" sz="3600" dirty="0" err="1" smtClean="0">
                <a:solidFill>
                  <a:srgbClr val="535353"/>
                </a:solidFill>
              </a:rPr>
              <a:t>href</a:t>
            </a:r>
            <a:r>
              <a:rPr lang="es-AR" sz="3600" dirty="0" smtClean="0">
                <a:solidFill>
                  <a:srgbClr val="535353"/>
                </a:solidFill>
              </a:rPr>
              <a:t> del enlace, se debe agregar el símbolo # seguido del nombre de la sección</a:t>
            </a:r>
            <a:endParaRPr lang="es-AR" sz="3600" dirty="0" smtClean="0"/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Enlaces - Tipos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4139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23862" y="1866900"/>
            <a:ext cx="12157075" cy="742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define las distintas secciones del documento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AR" sz="3600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AR" sz="3600" dirty="0" smtClean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Para invocar la sección desde el mismo documento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/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Para invocar la sección desde un documento externo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Enlaces - Tipos</a:t>
            </a:r>
            <a:endParaRPr lang="es-AR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70" t="15886" r="70108" b="65104"/>
          <a:stretch/>
        </p:blipFill>
        <p:spPr>
          <a:xfrm>
            <a:off x="3278352" y="3386595"/>
            <a:ext cx="6291658" cy="2624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174" t="36198" r="56783" b="60417"/>
          <a:stretch/>
        </p:blipFill>
        <p:spPr>
          <a:xfrm>
            <a:off x="1447795" y="7205147"/>
            <a:ext cx="9536895" cy="490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320" t="41146" r="45071" b="56250"/>
          <a:stretch/>
        </p:blipFill>
        <p:spPr>
          <a:xfrm>
            <a:off x="46757" y="8907506"/>
            <a:ext cx="12911283" cy="3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81200"/>
            <a:ext cx="11715750" cy="7429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define con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img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una etiqueta vacía y que no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tiene etiqueta de cierre</a:t>
            </a:r>
          </a:p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atributo “</a:t>
            </a:r>
            <a:r>
              <a:rPr lang="es-AR" sz="3600" dirty="0" err="1" smtClean="0">
                <a:solidFill>
                  <a:srgbClr val="535353"/>
                </a:solidFill>
              </a:rPr>
              <a:t>src</a:t>
            </a:r>
            <a:r>
              <a:rPr lang="es-AR" sz="3600" dirty="0" smtClean="0">
                <a:solidFill>
                  <a:srgbClr val="535353"/>
                </a:solidFill>
              </a:rPr>
              <a:t>” es obligatorio, es donde se define la URL de la imagen a mostrar</a:t>
            </a:r>
          </a:p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atributo “</a:t>
            </a:r>
            <a:r>
              <a:rPr lang="es-AR" sz="3600" dirty="0" err="1" smtClean="0">
                <a:solidFill>
                  <a:srgbClr val="535353"/>
                </a:solidFill>
              </a:rPr>
              <a:t>alt</a:t>
            </a:r>
            <a:r>
              <a:rPr lang="es-AR" sz="3600" dirty="0" smtClean="0">
                <a:solidFill>
                  <a:srgbClr val="535353"/>
                </a:solidFill>
              </a:rPr>
              <a:t>” especifica un texto alternativo para describir la imagen</a:t>
            </a:r>
          </a:p>
          <a:p>
            <a:pPr marL="571500" lvl="0" indent="-571500" algn="l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Los formatos de imagen aceptados por la mayoría de navegadores son: PNG, JPG, GIF, </a:t>
            </a:r>
            <a:r>
              <a:rPr lang="es-AR" sz="3600" dirty="0" err="1" smtClean="0">
                <a:solidFill>
                  <a:srgbClr val="535353"/>
                </a:solidFill>
              </a:rPr>
              <a:t>etc</a:t>
            </a: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Imágenes</a:t>
            </a:r>
            <a:endParaRPr lang="es-AR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32786" y="1866900"/>
            <a:ext cx="3611563" cy="27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6934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Ejemplos: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AR" sz="3600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s-AR" sz="3600" dirty="0" smtClean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/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 ancho y el alto de las imágenes se puede definir utilizando los atributos “</a:t>
            </a:r>
            <a:r>
              <a:rPr lang="es-AR" sz="3600" dirty="0" err="1" smtClean="0">
                <a:solidFill>
                  <a:srgbClr val="535353"/>
                </a:solidFill>
              </a:rPr>
              <a:t>width</a:t>
            </a:r>
            <a:r>
              <a:rPr lang="es-AR" sz="3600" dirty="0" smtClean="0">
                <a:solidFill>
                  <a:srgbClr val="535353"/>
                </a:solidFill>
              </a:rPr>
              <a:t>” y “</a:t>
            </a:r>
            <a:r>
              <a:rPr lang="es-AR" sz="3600" dirty="0" err="1" smtClean="0">
                <a:solidFill>
                  <a:srgbClr val="535353"/>
                </a:solidFill>
              </a:rPr>
              <a:t>height</a:t>
            </a:r>
            <a:r>
              <a:rPr lang="es-AR" sz="3600" dirty="0" smtClean="0">
                <a:solidFill>
                  <a:srgbClr val="535353"/>
                </a:solidFill>
              </a:rPr>
              <a:t>” respectivamente, o mediante el atributo “</a:t>
            </a:r>
            <a:r>
              <a:rPr lang="es-AR" sz="3600" dirty="0" err="1" smtClean="0">
                <a:solidFill>
                  <a:srgbClr val="535353"/>
                </a:solidFill>
              </a:rPr>
              <a:t>style</a:t>
            </a:r>
            <a:r>
              <a:rPr lang="es-AR" sz="3600" dirty="0" smtClean="0">
                <a:solidFill>
                  <a:srgbClr val="535353"/>
                </a:solidFill>
              </a:rPr>
              <a:t>”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Imágenes</a:t>
            </a:r>
            <a:endParaRPr lang="es-AR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74" t="65104" r="43021" b="17969"/>
          <a:stretch/>
        </p:blipFill>
        <p:spPr>
          <a:xfrm>
            <a:off x="553083" y="3346450"/>
            <a:ext cx="11898634" cy="25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1714500"/>
            <a:ext cx="11585576" cy="75628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Existen distintos tipos de listas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Desordenadas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Ordenadas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De definiciones: es una lista de términos con una descripción para cada uno de ellos</a:t>
            </a:r>
          </a:p>
          <a:p>
            <a:pPr marL="571500" lvl="0" indent="-571500" algn="l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Anidadas: Son listas adentro de otras listas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Primero se debe definir el </a:t>
            </a:r>
            <a:r>
              <a:rPr lang="es-AR" sz="3600" dirty="0" err="1" smtClean="0">
                <a:solidFill>
                  <a:srgbClr val="535353"/>
                </a:solidFill>
              </a:rPr>
              <a:t>tag</a:t>
            </a:r>
            <a:r>
              <a:rPr lang="es-AR" sz="3600" dirty="0" smtClean="0">
                <a:solidFill>
                  <a:srgbClr val="535353"/>
                </a:solidFill>
              </a:rPr>
              <a:t> correspondiente al tipo de lista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Cada ítem de la lista se coloca en la etiqueta &lt;li&gt;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Listas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8943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Listas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468" t="41054" r="78615" b="38721"/>
          <a:stretch/>
        </p:blipFill>
        <p:spPr bwMode="auto">
          <a:xfrm>
            <a:off x="796924" y="2781935"/>
            <a:ext cx="3051176" cy="2001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7467" t="42866" r="70469" b="40230"/>
          <a:stretch/>
        </p:blipFill>
        <p:spPr bwMode="auto">
          <a:xfrm>
            <a:off x="796924" y="7250430"/>
            <a:ext cx="4308476" cy="2001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2781935"/>
            <a:ext cx="8439150" cy="4210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924" y="1866900"/>
            <a:ext cx="389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Lista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desordenada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157" y="6335395"/>
            <a:ext cx="315471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Lista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ordenada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5455" y="1866900"/>
            <a:ext cx="42832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Lista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de definiciones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76758" y="7424836"/>
            <a:ext cx="460061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El </a:t>
            </a: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tag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&lt;</a:t>
            </a: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dt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&gt;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define el término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baseline="0" dirty="0" smtClean="0"/>
              <a:t>El</a:t>
            </a:r>
            <a:r>
              <a:rPr lang="es-AR" sz="2800" dirty="0" smtClean="0"/>
              <a:t> </a:t>
            </a:r>
            <a:r>
              <a:rPr lang="es-AR" sz="2800" dirty="0" err="1" smtClean="0"/>
              <a:t>tag</a:t>
            </a:r>
            <a:r>
              <a:rPr lang="es-AR" sz="2800" dirty="0" smtClean="0"/>
              <a:t> &lt;</a:t>
            </a:r>
            <a:r>
              <a:rPr lang="es-AR" sz="2800" dirty="0" err="1" smtClean="0"/>
              <a:t>dd</a:t>
            </a:r>
            <a:r>
              <a:rPr lang="es-AR" sz="2800" dirty="0" smtClean="0"/>
              <a:t>&gt; lo describe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608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2580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define con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table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Las filas se crean utilizando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tr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Las columnas que contienen los datos se definen con el </a:t>
            </a:r>
            <a:r>
              <a:rPr lang="es-AR" sz="3600" dirty="0" err="1" smtClean="0">
                <a:solidFill>
                  <a:srgbClr val="535353"/>
                </a:solidFill>
              </a:rPr>
              <a:t>tag</a:t>
            </a:r>
            <a:r>
              <a:rPr lang="es-AR" sz="3600" dirty="0" smtClean="0">
                <a:solidFill>
                  <a:srgbClr val="535353"/>
                </a:solidFill>
              </a:rPr>
              <a:t> &lt;</a:t>
            </a:r>
            <a:r>
              <a:rPr lang="es-AR" sz="3600" dirty="0" err="1" smtClean="0">
                <a:solidFill>
                  <a:srgbClr val="535353"/>
                </a:solidFill>
              </a:rPr>
              <a:t>td</a:t>
            </a:r>
            <a:r>
              <a:rPr lang="es-AR" sz="3600" dirty="0" smtClean="0">
                <a:solidFill>
                  <a:srgbClr val="535353"/>
                </a:solidFill>
              </a:rPr>
              <a:t>&gt;. Los datos pueden ser elementos como texto, imágenes, listas y otras tablas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Para obtener celdas vacías se coloca: &lt;</a:t>
            </a:r>
            <a:r>
              <a:rPr lang="es-AR" sz="3600" dirty="0" err="1" smtClean="0">
                <a:solidFill>
                  <a:srgbClr val="535353"/>
                </a:solidFill>
              </a:rPr>
              <a:t>td</a:t>
            </a:r>
            <a:r>
              <a:rPr lang="es-AR" sz="3600" dirty="0" smtClean="0">
                <a:solidFill>
                  <a:srgbClr val="535353"/>
                </a:solidFill>
              </a:rPr>
              <a:t>&gt;&amp;</a:t>
            </a:r>
            <a:r>
              <a:rPr lang="es-AR" sz="3600" dirty="0" err="1" smtClean="0">
                <a:solidFill>
                  <a:srgbClr val="535353"/>
                </a:solidFill>
              </a:rPr>
              <a:t>nbsp</a:t>
            </a:r>
            <a:r>
              <a:rPr lang="es-AR" sz="3600" dirty="0" smtClean="0">
                <a:solidFill>
                  <a:srgbClr val="535353"/>
                </a:solidFill>
              </a:rPr>
              <a:t>;&lt;/</a:t>
            </a:r>
            <a:r>
              <a:rPr lang="es-AR" sz="3600" dirty="0" err="1" smtClean="0">
                <a:solidFill>
                  <a:srgbClr val="535353"/>
                </a:solidFill>
              </a:rPr>
              <a:t>td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</a:t>
            </a:r>
            <a:r>
              <a:rPr lang="es-AR" sz="3600" dirty="0" err="1" smtClean="0">
                <a:solidFill>
                  <a:srgbClr val="535353"/>
                </a:solidFill>
              </a:rPr>
              <a:t>tag</a:t>
            </a:r>
            <a:r>
              <a:rPr lang="es-AR" sz="3600" dirty="0" smtClean="0">
                <a:solidFill>
                  <a:srgbClr val="535353"/>
                </a:solidFill>
              </a:rPr>
              <a:t> &lt;</a:t>
            </a:r>
            <a:r>
              <a:rPr lang="es-AR" sz="3600" dirty="0" err="1" smtClean="0">
                <a:solidFill>
                  <a:srgbClr val="535353"/>
                </a:solidFill>
              </a:rPr>
              <a:t>th</a:t>
            </a:r>
            <a:r>
              <a:rPr lang="es-AR" sz="3600" dirty="0" smtClean="0">
                <a:solidFill>
                  <a:srgbClr val="535353"/>
                </a:solidFill>
              </a:rPr>
              <a:t>&gt; permite agregar celdas que funcionan como encabezados de la tabla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 </a:t>
            </a:r>
            <a:r>
              <a:rPr lang="es-AR" sz="3600" dirty="0" err="1" smtClean="0">
                <a:solidFill>
                  <a:srgbClr val="535353"/>
                </a:solidFill>
              </a:rPr>
              <a:t>tag</a:t>
            </a:r>
            <a:r>
              <a:rPr lang="es-AR" sz="3600" dirty="0" smtClean="0">
                <a:solidFill>
                  <a:srgbClr val="535353"/>
                </a:solidFill>
              </a:rPr>
              <a:t> &lt;</a:t>
            </a:r>
            <a:r>
              <a:rPr lang="es-AR" sz="3600" dirty="0" err="1" smtClean="0">
                <a:solidFill>
                  <a:srgbClr val="535353"/>
                </a:solidFill>
              </a:rPr>
              <a:t>caption</a:t>
            </a:r>
            <a:r>
              <a:rPr lang="es-AR" sz="3600" dirty="0" smtClean="0">
                <a:solidFill>
                  <a:srgbClr val="535353"/>
                </a:solidFill>
              </a:rPr>
              <a:t>&gt; se utiliza para agregar un título a la tabla. Se coloca inmediatamente después de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table</a:t>
            </a:r>
            <a:r>
              <a:rPr lang="es-AR" sz="3600" dirty="0" smtClean="0">
                <a:solidFill>
                  <a:srgbClr val="535353"/>
                </a:solidFill>
              </a:rPr>
              <a:t>&gt;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Tablas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150346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82624" y="1866900"/>
            <a:ext cx="6232526" cy="7429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Hace un tiempo, las tablas se utilizaban para definir la estructura de la página web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000000"/>
                </a:solidFill>
              </a:rPr>
              <a:t>L</a:t>
            </a:r>
            <a:r>
              <a:rPr lang="es-AR" sz="3600" dirty="0" smtClean="0">
                <a:solidFill>
                  <a:srgbClr val="535353"/>
                </a:solidFill>
              </a:rPr>
              <a:t>a cabecer</a:t>
            </a:r>
            <a:r>
              <a:rPr lang="es-AR" sz="3600" dirty="0" smtClean="0"/>
              <a:t>a o encabezado de la página se ubicaba en la primera fila de la tabla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El pie de página se colocaba en la última fila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El contenido estaba formado por varias filas y columnas de esa gran tabla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Tablas</a:t>
            </a:r>
            <a:endParaRPr lang="es-AR" sz="5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468" t="8151" r="68941" b="27124"/>
          <a:stretch/>
        </p:blipFill>
        <p:spPr bwMode="auto">
          <a:xfrm>
            <a:off x="7242174" y="2033587"/>
            <a:ext cx="5243514" cy="7262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273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Web móvil - Desventajas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42950" y="1866900"/>
            <a:ext cx="11522075" cy="7289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Un sitio web debe </a:t>
            </a:r>
            <a:r>
              <a:rPr lang="es-AR" sz="3600" dirty="0">
                <a:solidFill>
                  <a:srgbClr val="FF0000"/>
                </a:solidFill>
              </a:rPr>
              <a:t>adaptarse </a:t>
            </a:r>
            <a:r>
              <a:rPr lang="es-AR" sz="3600" dirty="0"/>
              <a:t>a las medidas de un dispositivo móvil - Aplicaciones Responsivas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Algunos </a:t>
            </a:r>
            <a:r>
              <a:rPr lang="es-AR" sz="3600" dirty="0" smtClean="0">
                <a:solidFill>
                  <a:srgbClr val="FF2600"/>
                </a:solidFill>
              </a:rPr>
              <a:t>navegadores</a:t>
            </a:r>
            <a:r>
              <a:rPr lang="es-AR" sz="3600" dirty="0" smtClean="0"/>
              <a:t> </a:t>
            </a:r>
            <a:r>
              <a:rPr lang="es-AR" sz="3600" dirty="0"/>
              <a:t>móviles </a:t>
            </a:r>
            <a:r>
              <a:rPr lang="es-AR" sz="3600" dirty="0" smtClean="0"/>
              <a:t>son extremadamente </a:t>
            </a:r>
            <a:r>
              <a:rPr lang="es-AR" sz="3600" dirty="0">
                <a:solidFill>
                  <a:srgbClr val="FF2600"/>
                </a:solidFill>
              </a:rPr>
              <a:t>simples y básicos</a:t>
            </a:r>
            <a:endParaRPr lang="es-AR" sz="3600" dirty="0"/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Un sitio web móvil será </a:t>
            </a:r>
            <a:r>
              <a:rPr lang="es-AR" sz="3600" dirty="0" smtClean="0">
                <a:solidFill>
                  <a:srgbClr val="FF2600"/>
                </a:solidFill>
              </a:rPr>
              <a:t>menos atractivas </a:t>
            </a:r>
            <a:r>
              <a:rPr lang="es-AR" sz="3600" dirty="0">
                <a:solidFill>
                  <a:srgbClr val="FF2600"/>
                </a:solidFill>
              </a:rPr>
              <a:t>y dinámicas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rgbClr val="FF2600"/>
                </a:solidFill>
              </a:rPr>
              <a:t>Nunca</a:t>
            </a:r>
            <a:r>
              <a:rPr lang="es-AR" sz="3600" dirty="0"/>
              <a:t> será tan complejo y </a:t>
            </a:r>
            <a:r>
              <a:rPr lang="es-AR" sz="3600" dirty="0" smtClean="0"/>
              <a:t>dinámico</a:t>
            </a:r>
            <a:br>
              <a:rPr lang="es-AR" sz="3600" dirty="0" smtClean="0"/>
            </a:br>
            <a:r>
              <a:rPr lang="es-AR" sz="3600" dirty="0" smtClean="0"/>
              <a:t>como </a:t>
            </a:r>
            <a:r>
              <a:rPr lang="es-AR" sz="3600" dirty="0"/>
              <a:t>una </a:t>
            </a:r>
            <a:r>
              <a:rPr lang="es-AR" sz="3600" dirty="0">
                <a:solidFill>
                  <a:srgbClr val="FF2600"/>
                </a:solidFill>
              </a:rPr>
              <a:t>aplicación </a:t>
            </a:r>
            <a:r>
              <a:rPr lang="es-AR" sz="3600" dirty="0" smtClean="0">
                <a:solidFill>
                  <a:srgbClr val="FF2600"/>
                </a:solidFill>
              </a:rPr>
              <a:t>nativa</a:t>
            </a:r>
          </a:p>
          <a:p>
            <a:pPr marL="57150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Necesita </a:t>
            </a:r>
            <a:r>
              <a:rPr lang="es-AR" sz="3600" dirty="0">
                <a:solidFill>
                  <a:srgbClr val="FF0000"/>
                </a:solidFill>
              </a:rPr>
              <a:t>conexión a internet</a:t>
            </a:r>
            <a:r>
              <a:rPr lang="es-AR" sz="3600" dirty="0"/>
              <a:t> para </a:t>
            </a:r>
            <a:r>
              <a:rPr lang="es-AR" sz="3600" dirty="0" smtClean="0"/>
              <a:t/>
            </a:r>
            <a:br>
              <a:rPr lang="es-AR" sz="3600" dirty="0" smtClean="0"/>
            </a:br>
            <a:r>
              <a:rPr lang="es-AR" sz="3600" dirty="0" smtClean="0"/>
              <a:t>funcionar</a:t>
            </a:r>
            <a:endParaRPr lang="es-AR" sz="3600" dirty="0"/>
          </a:p>
        </p:txBody>
      </p:sp>
      <p:pic>
        <p:nvPicPr>
          <p:cNvPr id="2050" name="Picture 2" descr="http://edsoncano.com/wp-content/uploads/2012/05/Man-Cry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273" y="6161404"/>
            <a:ext cx="2995296" cy="299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41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3105785"/>
            <a:ext cx="11715750" cy="2476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No todos los elementos HTML tienen etiqueta de cierre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Elementos sin cierre</a:t>
            </a:r>
            <a:endParaRPr lang="es-AR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243633" y="6796405"/>
            <a:ext cx="151323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img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6396" y="5553710"/>
            <a:ext cx="11798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br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8570" y="5553710"/>
            <a:ext cx="17953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&lt;meta/&gt;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06994" y="6796405"/>
            <a:ext cx="17697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&lt;input/&gt;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7244" y="6821170"/>
            <a:ext cx="11798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lang="es-AR" dirty="0" err="1"/>
              <a:t>h</a:t>
            </a:r>
            <a:r>
              <a:rPr kumimoji="0" lang="es-AR" sz="3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r</a:t>
            </a: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/&gt;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258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2580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Todos los elementos HTML tienen un modo de visualización de acuerdo al tipo de elemento que es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Existen dos tipos de elementos, su diferencia radica en la forma que ocupan el espacio disponible en pantalla</a:t>
            </a:r>
          </a:p>
          <a:p>
            <a:pPr marL="742950" lvl="0" indent="-742950" algn="l">
              <a:spcBef>
                <a:spcPts val="54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Elementos de bloque: comienzan en una nueva línea y ocupan todo el ancho disponible</a:t>
            </a:r>
          </a:p>
          <a:p>
            <a:pPr marL="742950" lvl="0" indent="-742950" algn="l">
              <a:spcBef>
                <a:spcPts val="54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Elementos en línea: no necesariamente comienzan en una nueva línea y sólo ocupan el ancho que necesitan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 lnSpcReduction="10000"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Elementos de bloque Vs. Elementos en línea</a:t>
            </a:r>
            <a:endParaRPr lang="es-AR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4812030" y="7066875"/>
            <a:ext cx="338073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&lt;div&gt; </a:t>
            </a:r>
            <a:r>
              <a:rPr lang="es-AR" sz="2800" dirty="0" smtClean="0"/>
              <a:t>- 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&lt;p&gt;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-</a:t>
            </a:r>
            <a:r>
              <a:rPr lang="es-AR" sz="2800" dirty="0"/>
              <a:t> 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</a:t>
            </a: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form</a:t>
            </a:r>
            <a:r>
              <a:rPr lang="es-AR" sz="2800" dirty="0"/>
              <a:t>&gt;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461" y="8858210"/>
            <a:ext cx="35618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</a:t>
            </a: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span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&gt;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</a:t>
            </a:r>
            <a:r>
              <a:rPr lang="es-AR" sz="2800" dirty="0" smtClean="0"/>
              <a:t>- 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&lt;a&gt;</a:t>
            </a:r>
            <a:r>
              <a:rPr lang="es-AR" sz="2800" dirty="0"/>
              <a:t> </a:t>
            </a:r>
            <a:r>
              <a:rPr lang="es-AR" sz="2800" dirty="0" smtClean="0"/>
              <a:t>- 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&lt;</a:t>
            </a: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img</a:t>
            </a: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&gt;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245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 lnSpcReduction="10000"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>
                <a:solidFill>
                  <a:srgbClr val="000000"/>
                </a:solidFill>
              </a:rPr>
              <a:t>Elementos de bloque Vs. Elementos en línea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7298" t="27470" r="44841" b="51399"/>
          <a:stretch/>
        </p:blipFill>
        <p:spPr bwMode="auto">
          <a:xfrm>
            <a:off x="2448560" y="2212974"/>
            <a:ext cx="8448040" cy="2409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6619" t="22640" r="61134" b="39928"/>
          <a:stretch/>
        </p:blipFill>
        <p:spPr bwMode="auto">
          <a:xfrm>
            <a:off x="2448560" y="4968874"/>
            <a:ext cx="8448040" cy="323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697" y="8553448"/>
            <a:ext cx="120674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Un elemento de bloque no puede estar contenido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por un elemento en línea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baseline="0" dirty="0" smtClean="0"/>
              <a:t>Un</a:t>
            </a:r>
            <a:r>
              <a:rPr lang="es-AR" sz="2800" dirty="0" smtClean="0"/>
              <a:t> elemento en línea sí puede estar ubicado en un elemento de bloque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8357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866900"/>
            <a:ext cx="11715750" cy="725805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DIV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utilizado para definir zonas o divisiones en una página web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Funciona como un elemento contenedor de otros elementos HTML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No tiene atributos obligatorios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 elemento de bloque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535353"/>
                </a:solidFill>
              </a:rPr>
              <a:t>Span</a:t>
            </a:r>
            <a:endParaRPr lang="es-AR" sz="3600" dirty="0" smtClean="0">
              <a:solidFill>
                <a:srgbClr val="535353"/>
              </a:solidFill>
            </a:endParaRP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un elemento en línea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Funciona como un elemento contenedor de textos</a:t>
            </a:r>
          </a:p>
          <a:p>
            <a:pPr lvl="1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No tiene atributos obligatorios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 lnSpcReduction="10000"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>
                <a:solidFill>
                  <a:srgbClr val="000000"/>
                </a:solidFill>
              </a:rPr>
              <a:t>Elementos de bloque Vs. Elementos en línea</a:t>
            </a:r>
          </a:p>
        </p:txBody>
      </p:sp>
    </p:spTree>
    <p:extLst>
      <p:ext uri="{BB962C8B-B14F-4D97-AF65-F5344CB8AC3E}">
        <p14:creationId xmlns:p14="http://schemas.microsoft.com/office/powerpoint/2010/main" val="35297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Atributos globales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19" name="Shape 112"/>
          <p:cNvSpPr/>
          <p:nvPr/>
        </p:nvSpPr>
        <p:spPr>
          <a:xfrm>
            <a:off x="2113793" y="4603749"/>
            <a:ext cx="43331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id</a:t>
            </a:r>
          </a:p>
        </p:txBody>
      </p:sp>
      <p:sp>
        <p:nvSpPr>
          <p:cNvPr id="20" name="Shape 113"/>
          <p:cNvSpPr/>
          <p:nvPr/>
        </p:nvSpPr>
        <p:spPr>
          <a:xfrm>
            <a:off x="5952294" y="5099049"/>
            <a:ext cx="9097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class</a:t>
            </a:r>
          </a:p>
        </p:txBody>
      </p:sp>
      <p:sp>
        <p:nvSpPr>
          <p:cNvPr id="21" name="Shape 114"/>
          <p:cNvSpPr/>
          <p:nvPr/>
        </p:nvSpPr>
        <p:spPr>
          <a:xfrm>
            <a:off x="5229187" y="8502649"/>
            <a:ext cx="7811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title</a:t>
            </a:r>
          </a:p>
        </p:txBody>
      </p:sp>
      <p:sp>
        <p:nvSpPr>
          <p:cNvPr id="22" name="Shape 115"/>
          <p:cNvSpPr/>
          <p:nvPr/>
        </p:nvSpPr>
        <p:spPr>
          <a:xfrm>
            <a:off x="8060494" y="6470649"/>
            <a:ext cx="9097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style</a:t>
            </a:r>
          </a:p>
        </p:txBody>
      </p:sp>
      <p:sp>
        <p:nvSpPr>
          <p:cNvPr id="23" name="Shape 116"/>
          <p:cNvSpPr/>
          <p:nvPr/>
        </p:nvSpPr>
        <p:spPr>
          <a:xfrm>
            <a:off x="8298544" y="4603749"/>
            <a:ext cx="8146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lang</a:t>
            </a:r>
          </a:p>
        </p:txBody>
      </p:sp>
      <p:sp>
        <p:nvSpPr>
          <p:cNvPr id="24" name="Shape 117"/>
          <p:cNvSpPr/>
          <p:nvPr/>
        </p:nvSpPr>
        <p:spPr>
          <a:xfrm>
            <a:off x="4818967" y="4083049"/>
            <a:ext cx="58556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dir</a:t>
            </a:r>
          </a:p>
        </p:txBody>
      </p:sp>
      <p:sp>
        <p:nvSpPr>
          <p:cNvPr id="25" name="Shape 118"/>
          <p:cNvSpPr/>
          <p:nvPr/>
        </p:nvSpPr>
        <p:spPr>
          <a:xfrm>
            <a:off x="1413594" y="7575549"/>
            <a:ext cx="18337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3D4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EB3D44"/>
                </a:solidFill>
              </a:rPr>
              <a:t>accesskey</a:t>
            </a:r>
          </a:p>
        </p:txBody>
      </p:sp>
      <p:sp>
        <p:nvSpPr>
          <p:cNvPr id="26" name="Shape 119"/>
          <p:cNvSpPr/>
          <p:nvPr/>
        </p:nvSpPr>
        <p:spPr>
          <a:xfrm>
            <a:off x="5232325" y="6470649"/>
            <a:ext cx="13336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3D4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EB3D44"/>
                </a:solidFill>
              </a:rPr>
              <a:t>hidden</a:t>
            </a:r>
          </a:p>
        </p:txBody>
      </p:sp>
      <p:sp>
        <p:nvSpPr>
          <p:cNvPr id="27" name="Shape 120"/>
          <p:cNvSpPr/>
          <p:nvPr/>
        </p:nvSpPr>
        <p:spPr>
          <a:xfrm>
            <a:off x="8281454" y="7994649"/>
            <a:ext cx="166159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3D4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EB3D44"/>
                </a:solidFill>
              </a:rPr>
              <a:t>tabindex</a:t>
            </a:r>
          </a:p>
        </p:txBody>
      </p:sp>
      <p:sp>
        <p:nvSpPr>
          <p:cNvPr id="28" name="Shape 121"/>
          <p:cNvSpPr/>
          <p:nvPr/>
        </p:nvSpPr>
        <p:spPr>
          <a:xfrm>
            <a:off x="8968723" y="5721349"/>
            <a:ext cx="28981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8AAB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8AAB3"/>
                </a:solidFill>
              </a:rPr>
              <a:t>contenteditable</a:t>
            </a:r>
          </a:p>
        </p:txBody>
      </p:sp>
      <p:sp>
        <p:nvSpPr>
          <p:cNvPr id="29" name="Shape 122"/>
          <p:cNvSpPr/>
          <p:nvPr/>
        </p:nvSpPr>
        <p:spPr>
          <a:xfrm>
            <a:off x="8773591" y="3219449"/>
            <a:ext cx="250611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8AAB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8AAB3"/>
                </a:solidFill>
              </a:rPr>
              <a:t>contextmenu</a:t>
            </a:r>
          </a:p>
        </p:txBody>
      </p:sp>
      <p:sp>
        <p:nvSpPr>
          <p:cNvPr id="30" name="Shape 123"/>
          <p:cNvSpPr/>
          <p:nvPr/>
        </p:nvSpPr>
        <p:spPr>
          <a:xfrm>
            <a:off x="5536220" y="2914649"/>
            <a:ext cx="19196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8AAB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8AAB3"/>
                </a:solidFill>
              </a:rPr>
              <a:t>spellcheck</a:t>
            </a:r>
          </a:p>
        </p:txBody>
      </p:sp>
      <p:sp>
        <p:nvSpPr>
          <p:cNvPr id="31" name="Shape 124"/>
          <p:cNvSpPr/>
          <p:nvPr/>
        </p:nvSpPr>
        <p:spPr>
          <a:xfrm>
            <a:off x="2054175" y="3067049"/>
            <a:ext cx="18225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8AAB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78AAB3"/>
                </a:solidFill>
              </a:rPr>
              <a:t>draggable</a:t>
            </a:r>
            <a:endParaRPr sz="3600" dirty="0">
              <a:solidFill>
                <a:srgbClr val="78AAB3"/>
              </a:solidFill>
            </a:endParaRPr>
          </a:p>
        </p:txBody>
      </p:sp>
      <p:sp>
        <p:nvSpPr>
          <p:cNvPr id="32" name="Shape 125"/>
          <p:cNvSpPr/>
          <p:nvPr/>
        </p:nvSpPr>
        <p:spPr>
          <a:xfrm>
            <a:off x="2042678" y="5721349"/>
            <a:ext cx="184554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8AAB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8AAB3"/>
                </a:solidFill>
              </a:rPr>
              <a:t>dropzone</a:t>
            </a:r>
          </a:p>
        </p:txBody>
      </p:sp>
    </p:spTree>
    <p:extLst>
      <p:ext uri="{BB962C8B-B14F-4D97-AF65-F5344CB8AC3E}">
        <p14:creationId xmlns:p14="http://schemas.microsoft.com/office/powerpoint/2010/main" val="204252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67437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marL="571500" lvl="0" indent="-571500" algn="l">
              <a:spcBef>
                <a:spcPts val="36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Id: permite identificar a un elemento específico del documento, por lo que deben ser únicos</a:t>
            </a:r>
          </a:p>
          <a:p>
            <a:pPr marL="571500" lvl="0" indent="-571500" algn="l">
              <a:spcBef>
                <a:spcPts val="36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535353"/>
                </a:solidFill>
              </a:rPr>
              <a:t>Class</a:t>
            </a:r>
            <a:r>
              <a:rPr lang="es-AR" sz="3600" dirty="0" smtClean="0">
                <a:solidFill>
                  <a:srgbClr val="535353"/>
                </a:solidFill>
              </a:rPr>
              <a:t>: se utiliza para agrupar elementos con características y propiedades comunes</a:t>
            </a:r>
          </a:p>
          <a:p>
            <a:pPr marL="571500" lvl="0" indent="-571500" algn="l">
              <a:spcBef>
                <a:spcPts val="24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Style: permite agregar propiedades CSS a un elemento. Sólo se debería utilizar en la etapa de diseño para realizar pruebas</a:t>
            </a:r>
          </a:p>
          <a:p>
            <a:pPr lvl="0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Su sintaxis es la siguiente:</a:t>
            </a:r>
          </a:p>
          <a:p>
            <a:pPr lvl="0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	Style = “ </a:t>
            </a:r>
            <a:r>
              <a:rPr lang="es-AR" sz="3600" dirty="0" err="1" smtClean="0">
                <a:solidFill>
                  <a:srgbClr val="535353"/>
                </a:solidFill>
              </a:rPr>
              <a:t>propiedadCSS</a:t>
            </a:r>
            <a:r>
              <a:rPr lang="es-AR" sz="3600" dirty="0" smtClean="0">
                <a:solidFill>
                  <a:srgbClr val="535353"/>
                </a:solidFill>
              </a:rPr>
              <a:t> : valor ”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Atributos globales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263" t="71354" r="33797" b="24740"/>
          <a:stretch/>
        </p:blipFill>
        <p:spPr>
          <a:xfrm>
            <a:off x="3230879" y="8820150"/>
            <a:ext cx="654304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1971675"/>
            <a:ext cx="11871325" cy="3876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Representa la estructura básica del sitio, es decir define la disposición general de los elementos comunes a todas o la mayoría de las páginas que conforman el sitio web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Generalmente, las páginas se dividen en distintos bloques o secciones: 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Layout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4596" t="35621" r="53836" b="27853"/>
          <a:stretch/>
        </p:blipFill>
        <p:spPr bwMode="auto">
          <a:xfrm>
            <a:off x="3386534" y="5848350"/>
            <a:ext cx="6231732" cy="3552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48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1971675"/>
            <a:ext cx="11871325" cy="72485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Modos de armar el </a:t>
            </a:r>
            <a:r>
              <a:rPr lang="es-AR" sz="3600" dirty="0" err="1" smtClean="0">
                <a:solidFill>
                  <a:srgbClr val="535353"/>
                </a:solidFill>
              </a:rPr>
              <a:t>layout</a:t>
            </a:r>
            <a:r>
              <a:rPr lang="es-AR" sz="3600" dirty="0" smtClean="0">
                <a:solidFill>
                  <a:srgbClr val="535353"/>
                </a:solidFill>
              </a:rPr>
              <a:t>: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Mediante tablas: las filas y columnas se utilizaban para representar las distintas secciones. Se definían al menos tres filas: una para la cabecera, otra para el menú y los contenidos, y la última para el pie de página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Mediante contenedores </a:t>
            </a:r>
            <a:r>
              <a:rPr lang="es-AR" sz="3600" dirty="0" err="1" smtClean="0">
                <a:solidFill>
                  <a:srgbClr val="535353"/>
                </a:solidFill>
              </a:rPr>
              <a:t>Div</a:t>
            </a:r>
            <a:r>
              <a:rPr lang="es-AR" sz="3600" dirty="0" smtClean="0">
                <a:solidFill>
                  <a:srgbClr val="535353"/>
                </a:solidFill>
              </a:rPr>
              <a:t> y </a:t>
            </a:r>
            <a:r>
              <a:rPr lang="es-AR" sz="3600" dirty="0" err="1" smtClean="0">
                <a:solidFill>
                  <a:srgbClr val="535353"/>
                </a:solidFill>
              </a:rPr>
              <a:t>Span</a:t>
            </a:r>
            <a:r>
              <a:rPr lang="es-AR" sz="3600" dirty="0" smtClean="0">
                <a:solidFill>
                  <a:srgbClr val="535353"/>
                </a:solidFill>
              </a:rPr>
              <a:t> que son fácilmente manipulables desde CSS. Se lograron las siguientes mejoras: </a:t>
            </a:r>
          </a:p>
          <a:p>
            <a:pPr marL="2133600" lvl="2" indent="-571500" algn="l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Mantenimiento</a:t>
            </a:r>
          </a:p>
          <a:p>
            <a:pPr marL="2133600" lvl="2" indent="-571500" algn="l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Velocidad de carga</a:t>
            </a:r>
          </a:p>
          <a:p>
            <a:pPr marL="2133600" lvl="2" indent="-571500" algn="l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Diseño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Layout</a:t>
            </a:r>
            <a:endParaRPr lang="es-AR" sz="5400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67437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Con HTML5 aparece un nuevo esquema para estructurar las páginas web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incorporan los </a:t>
            </a:r>
            <a:r>
              <a:rPr lang="es-AR" sz="3600" dirty="0" err="1" smtClean="0">
                <a:solidFill>
                  <a:srgbClr val="535353"/>
                </a:solidFill>
              </a:rPr>
              <a:t>tags</a:t>
            </a:r>
            <a:r>
              <a:rPr lang="es-AR" sz="3600" dirty="0" smtClean="0">
                <a:solidFill>
                  <a:srgbClr val="535353"/>
                </a:solidFill>
              </a:rPr>
              <a:t> semánticos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que permiten reemplazar los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contenedores &lt;div&gt; y &lt;</a:t>
            </a:r>
            <a:r>
              <a:rPr lang="es-AR" sz="3600" dirty="0" err="1" smtClean="0">
                <a:solidFill>
                  <a:srgbClr val="535353"/>
                </a:solidFill>
              </a:rPr>
              <a:t>span</a:t>
            </a:r>
            <a:r>
              <a:rPr lang="es-AR" sz="3600" dirty="0" smtClean="0">
                <a:solidFill>
                  <a:srgbClr val="535353"/>
                </a:solidFill>
              </a:rPr>
              <a:t>&gt; para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separar los contenidos del sitio</a:t>
            </a:r>
          </a:p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Los </a:t>
            </a:r>
            <a:r>
              <a:rPr lang="es-AR" sz="3600" dirty="0" err="1" smtClean="0">
                <a:solidFill>
                  <a:srgbClr val="535353"/>
                </a:solidFill>
              </a:rPr>
              <a:t>tags</a:t>
            </a:r>
            <a:r>
              <a:rPr lang="es-AR" sz="3600" dirty="0" smtClean="0">
                <a:solidFill>
                  <a:srgbClr val="535353"/>
                </a:solidFill>
              </a:rPr>
              <a:t> semánticos son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elementos con un significado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propio que describen claramente </a:t>
            </a:r>
            <a:br>
              <a:rPr lang="es-AR" sz="3600" dirty="0" smtClean="0">
                <a:solidFill>
                  <a:srgbClr val="535353"/>
                </a:solidFill>
              </a:rPr>
            </a:br>
            <a:r>
              <a:rPr lang="es-AR" sz="3600" dirty="0" smtClean="0">
                <a:solidFill>
                  <a:srgbClr val="535353"/>
                </a:solidFill>
              </a:rPr>
              <a:t>su contenido</a:t>
            </a:r>
            <a:endParaRPr lang="es-AR" sz="3600" dirty="0" smtClean="0">
              <a:solidFill>
                <a:srgbClr val="535353"/>
              </a:solidFill>
            </a:endParaRP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142" t="30791" r="65886" b="33588"/>
          <a:stretch/>
        </p:blipFill>
        <p:spPr bwMode="auto">
          <a:xfrm>
            <a:off x="7740650" y="3092450"/>
            <a:ext cx="4619625" cy="5889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94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155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tags semánticos</a:t>
            </a:r>
          </a:p>
        </p:txBody>
      </p:sp>
      <p:sp>
        <p:nvSpPr>
          <p:cNvPr id="162" name="Shape 162"/>
          <p:cNvSpPr/>
          <p:nvPr/>
        </p:nvSpPr>
        <p:spPr>
          <a:xfrm>
            <a:off x="1238250" y="19113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A617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63" name="Shape 163"/>
          <p:cNvSpPr/>
          <p:nvPr/>
        </p:nvSpPr>
        <p:spPr>
          <a:xfrm>
            <a:off x="1238250" y="348615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238250" y="87058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238250" y="26860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994150" y="349885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222750" y="413385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68" name="Shape 168"/>
          <p:cNvSpPr/>
          <p:nvPr/>
        </p:nvSpPr>
        <p:spPr>
          <a:xfrm>
            <a:off x="4222750" y="497205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222750" y="774065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Web móvil - Desventajas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911350"/>
            <a:ext cx="11563350" cy="53911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La </a:t>
            </a:r>
            <a:r>
              <a:rPr lang="es-AR" sz="3600" dirty="0">
                <a:solidFill>
                  <a:srgbClr val="FF0000"/>
                </a:solidFill>
              </a:rPr>
              <a:t>velocidad de ejecución </a:t>
            </a:r>
            <a:r>
              <a:rPr lang="es-AR" sz="3600" dirty="0"/>
              <a:t>es </a:t>
            </a:r>
            <a:r>
              <a:rPr lang="es-AR" sz="3600" dirty="0">
                <a:solidFill>
                  <a:srgbClr val="FF0000"/>
                </a:solidFill>
              </a:rPr>
              <a:t>menor</a:t>
            </a:r>
            <a:r>
              <a:rPr lang="es-AR" sz="3600" dirty="0"/>
              <a:t> </a:t>
            </a:r>
            <a:r>
              <a:rPr lang="es-AR" sz="3600" dirty="0" smtClean="0"/>
              <a:t/>
            </a:r>
            <a:br>
              <a:rPr lang="es-AR" sz="3600" dirty="0" smtClean="0"/>
            </a:br>
            <a:r>
              <a:rPr lang="es-AR" sz="3600" dirty="0" smtClean="0"/>
              <a:t>que </a:t>
            </a:r>
            <a:r>
              <a:rPr lang="es-AR" sz="3600" dirty="0"/>
              <a:t>la de las aplicaciones nativas</a:t>
            </a:r>
          </a:p>
          <a:p>
            <a:pPr marL="57150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rgbClr val="FF0000"/>
                </a:solidFill>
              </a:rPr>
              <a:t>No</a:t>
            </a:r>
            <a:r>
              <a:rPr lang="es-AR" sz="3600" dirty="0"/>
              <a:t> </a:t>
            </a:r>
            <a:r>
              <a:rPr lang="es-AR" sz="3600" dirty="0" smtClean="0">
                <a:solidFill>
                  <a:srgbClr val="FF0000"/>
                </a:solidFill>
              </a:rPr>
              <a:t>acceden </a:t>
            </a:r>
            <a:r>
              <a:rPr lang="es-AR" sz="3600" dirty="0">
                <a:solidFill>
                  <a:srgbClr val="FF0000"/>
                </a:solidFill>
              </a:rPr>
              <a:t>a recursos</a:t>
            </a:r>
            <a:r>
              <a:rPr lang="es-AR" sz="3600" dirty="0"/>
              <a:t> del </a:t>
            </a:r>
            <a:r>
              <a:rPr lang="es-AR" sz="3600" dirty="0" smtClean="0"/>
              <a:t>dispositivo</a:t>
            </a:r>
            <a:br>
              <a:rPr lang="es-AR" sz="3600" dirty="0" smtClean="0"/>
            </a:br>
            <a:r>
              <a:rPr lang="es-AR" sz="3600" dirty="0" smtClean="0"/>
              <a:t> </a:t>
            </a:r>
            <a:r>
              <a:rPr lang="es-AR" sz="3600" dirty="0"/>
              <a:t>tales como: GPS, </a:t>
            </a:r>
            <a:r>
              <a:rPr lang="es-AR" sz="3600" dirty="0" smtClean="0"/>
              <a:t>acelerómetro</a:t>
            </a:r>
            <a:r>
              <a:rPr lang="es-AR" sz="3600" dirty="0"/>
              <a:t>, etc</a:t>
            </a:r>
            <a:r>
              <a:rPr lang="es-AR" sz="3600" dirty="0" smtClean="0"/>
              <a:t>.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Es necesario conocer la </a:t>
            </a:r>
            <a:r>
              <a:rPr lang="es-AR" sz="3600" dirty="0">
                <a:solidFill>
                  <a:srgbClr val="FF0000"/>
                </a:solidFill>
              </a:rPr>
              <a:t>URL</a:t>
            </a:r>
            <a:r>
              <a:rPr lang="es-AR" sz="3600" dirty="0"/>
              <a:t> de la web para </a:t>
            </a:r>
            <a:r>
              <a:rPr lang="es-AR" sz="3600" dirty="0" smtClean="0"/>
              <a:t>acceder</a:t>
            </a:r>
          </a:p>
          <a:p>
            <a:pPr marL="571500" lvl="0" indent="-571500" algn="l" defTabSz="479044">
              <a:spcBef>
                <a:spcPts val="3700"/>
              </a:spcBef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No se ejecutan en pantalla completa naturalmente, pero existe el modo de configurarlo</a:t>
            </a:r>
            <a:endParaRPr lang="es-AR" sz="3600" dirty="0"/>
          </a:p>
        </p:txBody>
      </p:sp>
      <p:pic>
        <p:nvPicPr>
          <p:cNvPr id="4098" name="Picture 2" descr="http://userscontent2.emaze.com/images/e849d2db-f7f3-4a68-8286-e063b653ab85/8bb587d1-90bb-41a3-a300-37a1875ea8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78" y="1636649"/>
            <a:ext cx="2970276" cy="29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599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3648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&lt;</a:t>
            </a:r>
            <a:r>
              <a:rPr lang="es-AR" sz="4000" dirty="0" err="1" smtClean="0">
                <a:solidFill>
                  <a:srgbClr val="535353"/>
                </a:solidFill>
              </a:rPr>
              <a:t>header</a:t>
            </a:r>
            <a:r>
              <a:rPr lang="es-AR" sz="40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Es utilizado para encabezados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Puede haber varios en un mismo documento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5" name="Shape 173"/>
          <p:cNvSpPr/>
          <p:nvPr/>
        </p:nvSpPr>
        <p:spPr>
          <a:xfrm>
            <a:off x="2918397" y="6357019"/>
            <a:ext cx="8321104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&lt;header&gt;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 &lt;h1&gt;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Título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principal&lt;h1&gt;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 &lt;a 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href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="inicio.html"&gt; &lt;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img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src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="logo" /&gt; &lt;/a&gt;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&lt;/header&gt;</a:t>
            </a:r>
          </a:p>
        </p:txBody>
      </p:sp>
    </p:spTree>
    <p:extLst>
      <p:ext uri="{BB962C8B-B14F-4D97-AF65-F5344CB8AC3E}">
        <p14:creationId xmlns:p14="http://schemas.microsoft.com/office/powerpoint/2010/main" val="102172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03"/>
          <p:cNvSpPr/>
          <p:nvPr/>
        </p:nvSpPr>
        <p:spPr>
          <a:xfrm>
            <a:off x="1181100" y="18669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204"/>
          <p:cNvSpPr/>
          <p:nvPr/>
        </p:nvSpPr>
        <p:spPr>
          <a:xfrm>
            <a:off x="1181100" y="344170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205"/>
          <p:cNvSpPr/>
          <p:nvPr/>
        </p:nvSpPr>
        <p:spPr>
          <a:xfrm>
            <a:off x="1181100" y="86614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206"/>
          <p:cNvSpPr/>
          <p:nvPr/>
        </p:nvSpPr>
        <p:spPr>
          <a:xfrm>
            <a:off x="1181100" y="26416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nav</a:t>
            </a:r>
          </a:p>
        </p:txBody>
      </p:sp>
      <p:sp>
        <p:nvSpPr>
          <p:cNvPr id="10" name="Shape 207"/>
          <p:cNvSpPr/>
          <p:nvPr/>
        </p:nvSpPr>
        <p:spPr>
          <a:xfrm>
            <a:off x="3937000" y="345440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208"/>
          <p:cNvSpPr/>
          <p:nvPr/>
        </p:nvSpPr>
        <p:spPr>
          <a:xfrm>
            <a:off x="4165600" y="40894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209"/>
          <p:cNvSpPr/>
          <p:nvPr/>
        </p:nvSpPr>
        <p:spPr>
          <a:xfrm>
            <a:off x="4165600" y="492760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article</a:t>
            </a:r>
          </a:p>
        </p:txBody>
      </p:sp>
      <p:sp>
        <p:nvSpPr>
          <p:cNvPr id="13" name="Shape 210"/>
          <p:cNvSpPr/>
          <p:nvPr/>
        </p:nvSpPr>
        <p:spPr>
          <a:xfrm>
            <a:off x="4165600" y="76962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324802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&lt;</a:t>
            </a:r>
            <a:r>
              <a:rPr lang="es-AR" sz="4000" dirty="0" err="1" smtClean="0">
                <a:solidFill>
                  <a:srgbClr val="535353"/>
                </a:solidFill>
              </a:rPr>
              <a:t>nav</a:t>
            </a:r>
            <a:r>
              <a:rPr lang="es-AR" sz="40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Utilizado para bloques de navegación dentro de un documento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Representa un conjunto de links para navegar a otras secciones o páginas del sitio web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14"/>
          <p:cNvSpPr/>
          <p:nvPr/>
        </p:nvSpPr>
        <p:spPr>
          <a:xfrm>
            <a:off x="2829407" y="5556249"/>
            <a:ext cx="8755686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nav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 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&lt;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ul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&lt;li&gt;&lt;a 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href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="/"&gt;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Inicio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&lt;/a&gt;&lt;/li&gt; 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&lt;li&gt;&lt;a 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href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="/html5/"&gt;HTML5&lt;/a&gt;&lt;/li&gt; 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&lt;li&gt;&lt;a 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href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="/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css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/"&gt;CSS&lt;/a&gt;&lt;/li&gt; 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&lt;/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ul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 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&lt;/</a:t>
            </a:r>
            <a:r>
              <a:rPr sz="26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nav</a:t>
            </a:r>
            <a:r>
              <a:rPr sz="26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119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176"/>
          <p:cNvSpPr/>
          <p:nvPr/>
        </p:nvSpPr>
        <p:spPr>
          <a:xfrm>
            <a:off x="1162050" y="18669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177"/>
          <p:cNvSpPr/>
          <p:nvPr/>
        </p:nvSpPr>
        <p:spPr>
          <a:xfrm>
            <a:off x="1162050" y="344170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178"/>
          <p:cNvSpPr/>
          <p:nvPr/>
        </p:nvSpPr>
        <p:spPr>
          <a:xfrm>
            <a:off x="1162050" y="86614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179"/>
          <p:cNvSpPr/>
          <p:nvPr/>
        </p:nvSpPr>
        <p:spPr>
          <a:xfrm>
            <a:off x="1162050" y="26416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80"/>
          <p:cNvSpPr/>
          <p:nvPr/>
        </p:nvSpPr>
        <p:spPr>
          <a:xfrm>
            <a:off x="3917950" y="345440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A617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181"/>
          <p:cNvSpPr/>
          <p:nvPr/>
        </p:nvSpPr>
        <p:spPr>
          <a:xfrm>
            <a:off x="4146550" y="40894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182"/>
          <p:cNvSpPr/>
          <p:nvPr/>
        </p:nvSpPr>
        <p:spPr>
          <a:xfrm>
            <a:off x="4146550" y="492760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83"/>
          <p:cNvSpPr/>
          <p:nvPr/>
        </p:nvSpPr>
        <p:spPr>
          <a:xfrm>
            <a:off x="4146550" y="76962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1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7343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&lt;</a:t>
            </a:r>
            <a:r>
              <a:rPr lang="es-AR" sz="4000" dirty="0" err="1" smtClean="0">
                <a:solidFill>
                  <a:srgbClr val="535353"/>
                </a:solidFill>
              </a:rPr>
              <a:t>section</a:t>
            </a:r>
            <a:r>
              <a:rPr lang="es-AR" sz="40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Utilizado para agrupar contenido relacionado, es decir representa una sección del documento con elementos del mismo tema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Una recomendación es que comience con un título (h1-h6)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Una buena forma de saber si se debe usar la etiqueta &lt;</a:t>
            </a:r>
            <a:r>
              <a:rPr lang="es-AR" sz="3600" dirty="0" err="1" smtClean="0">
                <a:solidFill>
                  <a:srgbClr val="535353"/>
                </a:solidFill>
              </a:rPr>
              <a:t>section</a:t>
            </a:r>
            <a:r>
              <a:rPr lang="es-AR" sz="3600" dirty="0" smtClean="0">
                <a:solidFill>
                  <a:srgbClr val="535353"/>
                </a:solidFill>
              </a:rPr>
              <a:t>&gt; es cuando se tenga que aplicar un encabezado para separar contenidos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5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189"/>
          <p:cNvSpPr/>
          <p:nvPr/>
        </p:nvSpPr>
        <p:spPr>
          <a:xfrm>
            <a:off x="1181100" y="18669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190"/>
          <p:cNvSpPr/>
          <p:nvPr/>
        </p:nvSpPr>
        <p:spPr>
          <a:xfrm>
            <a:off x="1181100" y="344170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191"/>
          <p:cNvSpPr/>
          <p:nvPr/>
        </p:nvSpPr>
        <p:spPr>
          <a:xfrm>
            <a:off x="1181100" y="86614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192"/>
          <p:cNvSpPr/>
          <p:nvPr/>
        </p:nvSpPr>
        <p:spPr>
          <a:xfrm>
            <a:off x="1181100" y="26416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93"/>
          <p:cNvSpPr/>
          <p:nvPr/>
        </p:nvSpPr>
        <p:spPr>
          <a:xfrm>
            <a:off x="3937000" y="345440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194"/>
          <p:cNvSpPr/>
          <p:nvPr/>
        </p:nvSpPr>
        <p:spPr>
          <a:xfrm>
            <a:off x="4165600" y="40894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195"/>
          <p:cNvSpPr/>
          <p:nvPr/>
        </p:nvSpPr>
        <p:spPr>
          <a:xfrm>
            <a:off x="4165600" y="492760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article</a:t>
            </a:r>
          </a:p>
        </p:txBody>
      </p:sp>
      <p:sp>
        <p:nvSpPr>
          <p:cNvPr id="13" name="Shape 196"/>
          <p:cNvSpPr/>
          <p:nvPr/>
        </p:nvSpPr>
        <p:spPr>
          <a:xfrm>
            <a:off x="4165600" y="76962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5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4" y="2276475"/>
            <a:ext cx="11715750" cy="42797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rgbClr val="535353"/>
                </a:solidFill>
              </a:rPr>
              <a:t>&lt;</a:t>
            </a:r>
            <a:r>
              <a:rPr lang="es-AR" sz="3200" dirty="0" err="1" smtClean="0">
                <a:solidFill>
                  <a:srgbClr val="535353"/>
                </a:solidFill>
              </a:rPr>
              <a:t>article</a:t>
            </a:r>
            <a:r>
              <a:rPr lang="es-AR" sz="32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Similar a la sección pero tiene un significado en sí mismo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Si al quitarlo del contenido que lo rodea es capaz de seguir teniendo significado por si mismo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Se define para contenidos autónomos e independientes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rgbClr val="535353"/>
                </a:solidFill>
              </a:rPr>
              <a:t>Ejemplos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00"/>
          <p:cNvSpPr/>
          <p:nvPr/>
        </p:nvSpPr>
        <p:spPr>
          <a:xfrm>
            <a:off x="3923402" y="6556197"/>
            <a:ext cx="5157993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50000"/>
              </a:lnSpc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2400" dirty="0" smtClean="0">
                <a:solidFill>
                  <a:srgbClr val="535353"/>
                </a:solidFill>
              </a:rPr>
              <a:t>El </a:t>
            </a:r>
            <a:r>
              <a:rPr sz="2400" dirty="0">
                <a:solidFill>
                  <a:srgbClr val="535353"/>
                </a:solidFill>
              </a:rPr>
              <a:t>post de un blog</a:t>
            </a:r>
          </a:p>
          <a:p>
            <a:pPr lvl="0" algn="l">
              <a:lnSpc>
                <a:spcPct val="50000"/>
              </a:lnSpc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</a:rPr>
              <a:t>Un </a:t>
            </a:r>
            <a:r>
              <a:rPr sz="2400" dirty="0" err="1">
                <a:solidFill>
                  <a:srgbClr val="535353"/>
                </a:solidFill>
              </a:rPr>
              <a:t>artículo</a:t>
            </a:r>
            <a:r>
              <a:rPr sz="2400" dirty="0">
                <a:solidFill>
                  <a:srgbClr val="535353"/>
                </a:solidFill>
              </a:rPr>
              <a:t> de </a:t>
            </a:r>
            <a:r>
              <a:rPr sz="2400" dirty="0" err="1">
                <a:solidFill>
                  <a:srgbClr val="535353"/>
                </a:solidFill>
              </a:rPr>
              <a:t>una</a:t>
            </a:r>
            <a:r>
              <a:rPr sz="2400" dirty="0">
                <a:solidFill>
                  <a:srgbClr val="535353"/>
                </a:solidFill>
              </a:rPr>
              <a:t> </a:t>
            </a:r>
            <a:r>
              <a:rPr sz="2400" dirty="0" err="1">
                <a:solidFill>
                  <a:srgbClr val="535353"/>
                </a:solidFill>
              </a:rPr>
              <a:t>revista</a:t>
            </a:r>
            <a:r>
              <a:rPr sz="2400" dirty="0">
                <a:solidFill>
                  <a:srgbClr val="535353"/>
                </a:solidFill>
              </a:rPr>
              <a:t> digital</a:t>
            </a:r>
          </a:p>
          <a:p>
            <a:pPr lvl="0" algn="l">
              <a:lnSpc>
                <a:spcPct val="50000"/>
              </a:lnSpc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</a:rPr>
              <a:t>Una </a:t>
            </a:r>
            <a:r>
              <a:rPr sz="2400" dirty="0" err="1">
                <a:solidFill>
                  <a:srgbClr val="535353"/>
                </a:solidFill>
              </a:rPr>
              <a:t>noticia</a:t>
            </a:r>
            <a:r>
              <a:rPr sz="2400" dirty="0">
                <a:solidFill>
                  <a:srgbClr val="535353"/>
                </a:solidFill>
              </a:rPr>
              <a:t> de un </a:t>
            </a:r>
            <a:r>
              <a:rPr sz="2400" dirty="0" err="1">
                <a:solidFill>
                  <a:srgbClr val="535353"/>
                </a:solidFill>
              </a:rPr>
              <a:t>periódico</a:t>
            </a:r>
            <a:r>
              <a:rPr sz="2400" dirty="0">
                <a:solidFill>
                  <a:srgbClr val="535353"/>
                </a:solidFill>
              </a:rPr>
              <a:t> digital</a:t>
            </a:r>
          </a:p>
          <a:p>
            <a:pPr lvl="0" algn="l">
              <a:lnSpc>
                <a:spcPct val="50000"/>
              </a:lnSpc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</a:rPr>
              <a:t>Un </a:t>
            </a:r>
            <a:r>
              <a:rPr sz="2400" dirty="0" err="1">
                <a:solidFill>
                  <a:srgbClr val="535353"/>
                </a:solidFill>
              </a:rPr>
              <a:t>vídeo</a:t>
            </a:r>
            <a:r>
              <a:rPr sz="2400" dirty="0">
                <a:solidFill>
                  <a:srgbClr val="535353"/>
                </a:solidFill>
              </a:rPr>
              <a:t> junto a </a:t>
            </a:r>
            <a:r>
              <a:rPr sz="2400" dirty="0" err="1">
                <a:solidFill>
                  <a:srgbClr val="535353"/>
                </a:solidFill>
              </a:rPr>
              <a:t>su</a:t>
            </a:r>
            <a:r>
              <a:rPr sz="2400" dirty="0">
                <a:solidFill>
                  <a:srgbClr val="535353"/>
                </a:solidFill>
              </a:rPr>
              <a:t> </a:t>
            </a:r>
            <a:r>
              <a:rPr sz="2400" dirty="0" err="1">
                <a:solidFill>
                  <a:srgbClr val="535353"/>
                </a:solidFill>
              </a:rPr>
              <a:t>transcripción</a:t>
            </a:r>
            <a:endParaRPr sz="2400" dirty="0">
              <a:solidFill>
                <a:srgbClr val="535353"/>
              </a:solidFill>
            </a:endParaRPr>
          </a:p>
          <a:p>
            <a:pPr lvl="0" algn="l">
              <a:lnSpc>
                <a:spcPct val="50000"/>
              </a:lnSpc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</a:rPr>
              <a:t>Una </a:t>
            </a:r>
            <a:r>
              <a:rPr sz="2400" dirty="0" err="1">
                <a:solidFill>
                  <a:srgbClr val="535353"/>
                </a:solidFill>
              </a:rPr>
              <a:t>opinión</a:t>
            </a:r>
            <a:r>
              <a:rPr sz="2400" dirty="0">
                <a:solidFill>
                  <a:srgbClr val="535353"/>
                </a:solidFill>
              </a:rPr>
              <a:t> o </a:t>
            </a:r>
            <a:r>
              <a:rPr sz="2400" dirty="0" err="1">
                <a:solidFill>
                  <a:srgbClr val="535353"/>
                </a:solidFill>
              </a:rPr>
              <a:t>comentario</a:t>
            </a:r>
            <a:r>
              <a:rPr sz="2400" dirty="0">
                <a:solidFill>
                  <a:srgbClr val="535353"/>
                </a:solidFill>
              </a:rPr>
              <a:t> de un </a:t>
            </a:r>
            <a:r>
              <a:rPr sz="2400" dirty="0" err="1">
                <a:solidFill>
                  <a:srgbClr val="535353"/>
                </a:solidFill>
              </a:rPr>
              <a:t>foro</a:t>
            </a:r>
            <a:endParaRPr sz="2400" dirty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3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17"/>
          <p:cNvSpPr/>
          <p:nvPr/>
        </p:nvSpPr>
        <p:spPr>
          <a:xfrm>
            <a:off x="1162050" y="18859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218"/>
          <p:cNvSpPr/>
          <p:nvPr/>
        </p:nvSpPr>
        <p:spPr>
          <a:xfrm>
            <a:off x="1162050" y="346075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aside</a:t>
            </a:r>
          </a:p>
        </p:txBody>
      </p:sp>
      <p:sp>
        <p:nvSpPr>
          <p:cNvPr id="8" name="Shape 219"/>
          <p:cNvSpPr/>
          <p:nvPr/>
        </p:nvSpPr>
        <p:spPr>
          <a:xfrm>
            <a:off x="1162050" y="86804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220"/>
          <p:cNvSpPr/>
          <p:nvPr/>
        </p:nvSpPr>
        <p:spPr>
          <a:xfrm>
            <a:off x="1162050" y="266065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nav</a:t>
            </a:r>
          </a:p>
        </p:txBody>
      </p:sp>
      <p:sp>
        <p:nvSpPr>
          <p:cNvPr id="10" name="Shape 221"/>
          <p:cNvSpPr/>
          <p:nvPr/>
        </p:nvSpPr>
        <p:spPr>
          <a:xfrm>
            <a:off x="3917950" y="347345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222"/>
          <p:cNvSpPr/>
          <p:nvPr/>
        </p:nvSpPr>
        <p:spPr>
          <a:xfrm>
            <a:off x="4146550" y="410845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223"/>
          <p:cNvSpPr/>
          <p:nvPr/>
        </p:nvSpPr>
        <p:spPr>
          <a:xfrm>
            <a:off x="4146550" y="494665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article</a:t>
            </a:r>
          </a:p>
        </p:txBody>
      </p:sp>
      <p:sp>
        <p:nvSpPr>
          <p:cNvPr id="13" name="Shape 224"/>
          <p:cNvSpPr/>
          <p:nvPr/>
        </p:nvSpPr>
        <p:spPr>
          <a:xfrm>
            <a:off x="4146550" y="771525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36480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&lt;</a:t>
            </a:r>
            <a:r>
              <a:rPr lang="es-AR" sz="4000" dirty="0" err="1" smtClean="0">
                <a:solidFill>
                  <a:srgbClr val="535353"/>
                </a:solidFill>
              </a:rPr>
              <a:t>aside</a:t>
            </a:r>
            <a:r>
              <a:rPr lang="es-AR" sz="40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Utilizado para rodear todo aquel contenido que no es directamente contenido principal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Se utiliza por ejemplo para publicidad, calendarios, notas, redes sociales relacionadas, información de contacto, etc.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28"/>
          <p:cNvSpPr/>
          <p:nvPr/>
        </p:nvSpPr>
        <p:spPr>
          <a:xfrm>
            <a:off x="3811828" y="6280819"/>
            <a:ext cx="5381143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&lt;aside&gt;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 &lt;h1</a:t>
            </a:r>
            <a:r>
              <a:rPr sz="3000" dirty="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</a:t>
            </a:r>
            <a:r>
              <a:rPr lang="es-AR" sz="3000" dirty="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3000" dirty="0" err="1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Publicidad</a:t>
            </a:r>
            <a:r>
              <a:rPr lang="es-AR" sz="3000" dirty="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3000" dirty="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&lt;h1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 (( 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código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de la 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publicidad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))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&lt;/aside&gt;</a:t>
            </a:r>
          </a:p>
        </p:txBody>
      </p:sp>
    </p:spTree>
    <p:extLst>
      <p:ext uri="{BB962C8B-B14F-4D97-AF65-F5344CB8AC3E}">
        <p14:creationId xmlns:p14="http://schemas.microsoft.com/office/powerpoint/2010/main" val="17034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31"/>
          <p:cNvSpPr/>
          <p:nvPr/>
        </p:nvSpPr>
        <p:spPr>
          <a:xfrm>
            <a:off x="1219200" y="18669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232"/>
          <p:cNvSpPr/>
          <p:nvPr/>
        </p:nvSpPr>
        <p:spPr>
          <a:xfrm>
            <a:off x="1219200" y="344170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aside</a:t>
            </a:r>
          </a:p>
        </p:txBody>
      </p:sp>
      <p:sp>
        <p:nvSpPr>
          <p:cNvPr id="8" name="Shape 233"/>
          <p:cNvSpPr/>
          <p:nvPr/>
        </p:nvSpPr>
        <p:spPr>
          <a:xfrm>
            <a:off x="1219200" y="86614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9" name="Shape 234"/>
          <p:cNvSpPr/>
          <p:nvPr/>
        </p:nvSpPr>
        <p:spPr>
          <a:xfrm>
            <a:off x="1219200" y="26416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nav</a:t>
            </a:r>
          </a:p>
        </p:txBody>
      </p:sp>
      <p:sp>
        <p:nvSpPr>
          <p:cNvPr id="10" name="Shape 235"/>
          <p:cNvSpPr/>
          <p:nvPr/>
        </p:nvSpPr>
        <p:spPr>
          <a:xfrm>
            <a:off x="3975100" y="345440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236"/>
          <p:cNvSpPr/>
          <p:nvPr/>
        </p:nvSpPr>
        <p:spPr>
          <a:xfrm>
            <a:off x="4203700" y="40894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237"/>
          <p:cNvSpPr/>
          <p:nvPr/>
        </p:nvSpPr>
        <p:spPr>
          <a:xfrm>
            <a:off x="4203700" y="492760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article</a:t>
            </a:r>
          </a:p>
        </p:txBody>
      </p:sp>
      <p:sp>
        <p:nvSpPr>
          <p:cNvPr id="13" name="Shape 238"/>
          <p:cNvSpPr/>
          <p:nvPr/>
        </p:nvSpPr>
        <p:spPr>
          <a:xfrm>
            <a:off x="4203700" y="76962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0458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Agentes de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la web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  <p:pic>
        <p:nvPicPr>
          <p:cNvPr id="3" name="Picture 4" descr="http://epoca1.valenciaplaza.com/bd/imagenes/imagen118080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67" y="1968500"/>
            <a:ext cx="7102475" cy="3551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8" descr="http://www.galocaravaning.com/wp-content/uploads/2015/05/nueva-web-galocarava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78" y="2912822"/>
            <a:ext cx="3702561" cy="2467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10" descr="http://www.mycity-web.com/wp-content/uploads/2016/01/The-Web-Environ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83" y="5336584"/>
            <a:ext cx="4084821" cy="2932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12" descr="http://www.molaunweb.com/wp-content/uploads/2014/06/semantic-we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80" y="662139"/>
            <a:ext cx="3582416" cy="2687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57447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1971675"/>
            <a:ext cx="11715750" cy="3648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&lt;</a:t>
            </a:r>
            <a:r>
              <a:rPr lang="es-AR" sz="4000" dirty="0" err="1" smtClean="0">
                <a:solidFill>
                  <a:srgbClr val="535353"/>
                </a:solidFill>
              </a:rPr>
              <a:t>footer</a:t>
            </a:r>
            <a:r>
              <a:rPr lang="es-AR" sz="4000" dirty="0" smtClean="0">
                <a:solidFill>
                  <a:srgbClr val="535353"/>
                </a:solidFill>
              </a:rPr>
              <a:t>&gt;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Utilizado para pies de página o secciones</a:t>
            </a:r>
          </a:p>
          <a:p>
            <a:pPr marL="571500" lvl="0" indent="-571500" algn="l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rgbClr val="535353"/>
                </a:solidFill>
              </a:rPr>
              <a:t>Puede haber varios en un mismo documento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42"/>
          <p:cNvSpPr/>
          <p:nvPr/>
        </p:nvSpPr>
        <p:spPr>
          <a:xfrm>
            <a:off x="1689099" y="5638161"/>
            <a:ext cx="10960101" cy="367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&lt;footer&gt;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&lt;p&gt;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Copyright </a:t>
            </a:r>
            <a:r>
              <a:rPr sz="2900" dirty="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201</a:t>
            </a:r>
            <a:r>
              <a:rPr lang="es-AR" sz="2900" smtClean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6</a:t>
            </a:r>
            <a:endParaRPr sz="2900">
              <a:solidFill>
                <a:srgbClr val="535353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&lt;address&gt;aplicaciones@moviles.com&lt;/address&gt;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&lt;/p&gt;</a:t>
            </a:r>
          </a:p>
          <a:p>
            <a:pPr lvl="0" algn="l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2225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  <p:sp>
        <p:nvSpPr>
          <p:cNvPr id="6" name="Shape 245"/>
          <p:cNvSpPr/>
          <p:nvPr/>
        </p:nvSpPr>
        <p:spPr>
          <a:xfrm>
            <a:off x="1162050" y="18669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9CCE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Shape 246"/>
          <p:cNvSpPr/>
          <p:nvPr/>
        </p:nvSpPr>
        <p:spPr>
          <a:xfrm>
            <a:off x="1162050" y="3441700"/>
            <a:ext cx="2565400" cy="5092700"/>
          </a:xfrm>
          <a:prstGeom prst="roundRect">
            <a:avLst>
              <a:gd name="adj" fmla="val 7426"/>
            </a:avLst>
          </a:prstGeom>
          <a:solidFill>
            <a:srgbClr val="EB3D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aside</a:t>
            </a:r>
          </a:p>
        </p:txBody>
      </p:sp>
      <p:sp>
        <p:nvSpPr>
          <p:cNvPr id="8" name="Shape 247"/>
          <p:cNvSpPr/>
          <p:nvPr/>
        </p:nvSpPr>
        <p:spPr>
          <a:xfrm>
            <a:off x="1162050" y="86614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9" name="Shape 248"/>
          <p:cNvSpPr/>
          <p:nvPr/>
        </p:nvSpPr>
        <p:spPr>
          <a:xfrm>
            <a:off x="1162050" y="2641600"/>
            <a:ext cx="10642600" cy="685800"/>
          </a:xfrm>
          <a:prstGeom prst="roundRect">
            <a:avLst>
              <a:gd name="adj" fmla="val 27778"/>
            </a:avLst>
          </a:prstGeom>
          <a:solidFill>
            <a:srgbClr val="C0BD9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nav</a:t>
            </a:r>
          </a:p>
        </p:txBody>
      </p:sp>
      <p:sp>
        <p:nvSpPr>
          <p:cNvPr id="10" name="Shape 249"/>
          <p:cNvSpPr/>
          <p:nvPr/>
        </p:nvSpPr>
        <p:spPr>
          <a:xfrm>
            <a:off x="3917950" y="3454400"/>
            <a:ext cx="7886700" cy="5092700"/>
          </a:xfrm>
          <a:prstGeom prst="roundRect">
            <a:avLst>
              <a:gd name="adj" fmla="val 3741"/>
            </a:avLst>
          </a:prstGeom>
          <a:solidFill>
            <a:srgbClr val="FFC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section</a:t>
            </a:r>
          </a:p>
        </p:txBody>
      </p:sp>
      <p:sp>
        <p:nvSpPr>
          <p:cNvPr id="11" name="Shape 250"/>
          <p:cNvSpPr/>
          <p:nvPr/>
        </p:nvSpPr>
        <p:spPr>
          <a:xfrm>
            <a:off x="4146550" y="40894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9CCE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2" name="Shape 251"/>
          <p:cNvSpPr/>
          <p:nvPr/>
        </p:nvSpPr>
        <p:spPr>
          <a:xfrm>
            <a:off x="4146550" y="4927600"/>
            <a:ext cx="7442200" cy="2616200"/>
          </a:xfrm>
          <a:prstGeom prst="roundRect">
            <a:avLst>
              <a:gd name="adj" fmla="val 7282"/>
            </a:avLst>
          </a:prstGeom>
          <a:solidFill>
            <a:srgbClr val="FFA2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article</a:t>
            </a:r>
          </a:p>
        </p:txBody>
      </p:sp>
      <p:sp>
        <p:nvSpPr>
          <p:cNvPr id="13" name="Shape 252"/>
          <p:cNvSpPr/>
          <p:nvPr/>
        </p:nvSpPr>
        <p:spPr>
          <a:xfrm>
            <a:off x="4146550" y="7696200"/>
            <a:ext cx="7442200" cy="685800"/>
          </a:xfrm>
          <a:prstGeom prst="roundRect">
            <a:avLst>
              <a:gd name="adj" fmla="val 27778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296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4525" y="3762375"/>
            <a:ext cx="11715750" cy="3648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</a:lstStyle>
          <a:p>
            <a:pPr lvl="0" algn="l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¡Estos elementos han sido creados para aumentar la semántica de la estructuración de los documentos, y no para dar sentido al </a:t>
            </a:r>
            <a:r>
              <a:rPr lang="es-AR" sz="4000" dirty="0" err="1" smtClean="0">
                <a:solidFill>
                  <a:srgbClr val="535353"/>
                </a:solidFill>
              </a:rPr>
              <a:t>layout</a:t>
            </a:r>
            <a:r>
              <a:rPr lang="es-AR" sz="4000" dirty="0" smtClean="0">
                <a:solidFill>
                  <a:srgbClr val="535353"/>
                </a:solidFill>
              </a:rPr>
              <a:t>!</a:t>
            </a:r>
          </a:p>
          <a:p>
            <a:pPr lvl="0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rgbClr val="535353"/>
                </a:solidFill>
              </a:rPr>
              <a:t>El </a:t>
            </a:r>
            <a:r>
              <a:rPr lang="es-AR" sz="4000" dirty="0" err="1" smtClean="0">
                <a:solidFill>
                  <a:srgbClr val="535353"/>
                </a:solidFill>
              </a:rPr>
              <a:t>layout</a:t>
            </a:r>
            <a:r>
              <a:rPr lang="es-AR" sz="4000" dirty="0" smtClean="0">
                <a:solidFill>
                  <a:srgbClr val="535353"/>
                </a:solidFill>
              </a:rPr>
              <a:t> se define desde el CSS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Tags</a:t>
            </a:r>
            <a:r>
              <a:rPr lang="es-AR" sz="5400" cap="none" dirty="0" smtClean="0">
                <a:solidFill>
                  <a:srgbClr val="000000"/>
                </a:solidFill>
              </a:rPr>
              <a:t> semánticos</a:t>
            </a:r>
            <a:endParaRPr lang="es-AR" sz="5400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5996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647700" y="1866900"/>
            <a:ext cx="12001500" cy="348615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>
              <a:buSzTx/>
              <a:buNone/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5200" b="1" dirty="0" smtClean="0">
                <a:solidFill>
                  <a:srgbClr val="535353"/>
                </a:solidFill>
              </a:rPr>
              <a:t>Internet</a:t>
            </a:r>
            <a:endParaRPr lang="es-AR" sz="4600" b="1" dirty="0" smtClean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s-AR" sz="4600" dirty="0" smtClean="0">
                <a:solidFill>
                  <a:srgbClr val="535353"/>
                </a:solidFill>
              </a:rPr>
              <a:t>Red física que conecta millones de computadoras en todo el mundo, a través de dispositivos de hardware que envían y reciben datos por diferentes medios con la finalidad de compartir recursos e información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Internet Vs. La web</a:t>
            </a:r>
            <a:endParaRPr lang="es-AR" sz="5400" dirty="0"/>
          </a:p>
        </p:txBody>
      </p:sp>
      <p:pic>
        <p:nvPicPr>
          <p:cNvPr id="1038" name="Picture 14" descr="http://static.minutouno.com/adjuntos/150/imagenes/008/146/00081462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074" y="6284566"/>
            <a:ext cx="5178425" cy="3070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42" name="Picture 18" descr="http://e-forma.kzgunea.eus/file.php/22/Unidad_2/red-internet-informatica-negoci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76" y="6284566"/>
            <a:ext cx="4719224" cy="3048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40" name="Picture 16" descr="https://forums.lenovo.com/t5/image/serverpage/image-id/37386iE0875575A7FD1CC9?v=mpbl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5657957"/>
            <a:ext cx="3463925" cy="2615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2872</Words>
  <Application>Microsoft Office PowerPoint</Application>
  <PresentationFormat>Custom</PresentationFormat>
  <Paragraphs>452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Avenir Roman</vt:lpstr>
      <vt:lpstr>Gill Sans Light</vt:lpstr>
      <vt:lpstr>Helvetica Neue Black Condensed</vt:lpstr>
      <vt:lpstr>Helvetica Neue Light</vt:lpstr>
      <vt:lpstr>PT Mono</vt:lpstr>
      <vt:lpstr>Wingdings</vt:lpstr>
      <vt:lpstr>Showroom</vt:lpstr>
      <vt:lpstr>1_Showroom</vt:lpstr>
      <vt:lpstr>Tipo de  aplicaciones</vt:lpstr>
      <vt:lpstr>web móvil</vt:lpstr>
      <vt:lpstr>Web móvil</vt:lpstr>
      <vt:lpstr>Web móvil - Ventajas</vt:lpstr>
      <vt:lpstr>Web móvil - Ventajas</vt:lpstr>
      <vt:lpstr>Web móvil - Desventajas</vt:lpstr>
      <vt:lpstr>Web móvil - Desventajas</vt:lpstr>
      <vt:lpstr>Agentes de  la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Diseño web</vt:lpstr>
      <vt:lpstr>PowerPoint Presentation</vt:lpstr>
      <vt:lpstr>Hypertext markup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Elementos 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tags semánticos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móvil</dc:title>
  <cp:lastModifiedBy>matias s..</cp:lastModifiedBy>
  <cp:revision>269</cp:revision>
  <dcterms:modified xsi:type="dcterms:W3CDTF">2016-03-17T18:31:15Z</dcterms:modified>
</cp:coreProperties>
</file>